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8" r:id="rId2"/>
    <p:sldId id="261" r:id="rId3"/>
    <p:sldId id="259" r:id="rId4"/>
    <p:sldId id="271" r:id="rId5"/>
    <p:sldId id="277" r:id="rId6"/>
    <p:sldId id="278" r:id="rId7"/>
    <p:sldId id="279" r:id="rId8"/>
    <p:sldId id="280" r:id="rId9"/>
    <p:sldId id="270" r:id="rId10"/>
    <p:sldId id="260" r:id="rId11"/>
    <p:sldId id="262" r:id="rId12"/>
    <p:sldId id="263" r:id="rId13"/>
    <p:sldId id="264" r:id="rId14"/>
    <p:sldId id="282" r:id="rId15"/>
    <p:sldId id="281" r:id="rId16"/>
    <p:sldId id="266" r:id="rId17"/>
    <p:sldId id="267" r:id="rId18"/>
    <p:sldId id="265" r:id="rId19"/>
    <p:sldId id="268" r:id="rId20"/>
    <p:sldId id="269" r:id="rId21"/>
    <p:sldId id="272" r:id="rId22"/>
    <p:sldId id="273" r:id="rId23"/>
    <p:sldId id="274" r:id="rId24"/>
    <p:sldId id="275" r:id="rId25"/>
    <p:sldId id="27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74" d="100"/>
          <a:sy n="74" d="100"/>
        </p:scale>
        <p:origin x="75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2F79B-1869-4452-9A40-6C910CA17612}" type="datetimeFigureOut">
              <a:rPr lang="en-US" smtClean="0"/>
              <a:t>5/20/2018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985A7-5ECA-49A2-9056-E6730D403260}" type="slidenum">
              <a:rPr lang="en-US" smtClean="0"/>
              <a:t>‹#›</a:t>
            </a:fld>
            <a:endParaRPr lang="en-US"/>
          </a:p>
        </p:txBody>
      </p:sp>
    </p:spTree>
    <p:extLst>
      <p:ext uri="{BB962C8B-B14F-4D97-AF65-F5344CB8AC3E}">
        <p14:creationId xmlns:p14="http://schemas.microsoft.com/office/powerpoint/2010/main" val="58731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fontAlgn="base">
              <a:spcBef>
                <a:spcPct val="0"/>
              </a:spcBef>
              <a:spcAft>
                <a:spcPct val="0"/>
              </a:spcAft>
              <a:defRPr>
                <a:solidFill>
                  <a:schemeClr val="tx1"/>
                </a:solidFill>
                <a:latin typeface="Arial" panose="020B0604020202020204" pitchFamily="34" charset="0"/>
              </a:defRPr>
            </a:lvl6pPr>
            <a:lvl7pPr marL="2971800" indent="-228600" defTabSz="966788" fontAlgn="base">
              <a:spcBef>
                <a:spcPct val="0"/>
              </a:spcBef>
              <a:spcAft>
                <a:spcPct val="0"/>
              </a:spcAft>
              <a:defRPr>
                <a:solidFill>
                  <a:schemeClr val="tx1"/>
                </a:solidFill>
                <a:latin typeface="Arial" panose="020B0604020202020204" pitchFamily="34" charset="0"/>
              </a:defRPr>
            </a:lvl7pPr>
            <a:lvl8pPr marL="3429000" indent="-228600" defTabSz="966788" fontAlgn="base">
              <a:spcBef>
                <a:spcPct val="0"/>
              </a:spcBef>
              <a:spcAft>
                <a:spcPct val="0"/>
              </a:spcAft>
              <a:defRPr>
                <a:solidFill>
                  <a:schemeClr val="tx1"/>
                </a:solidFill>
                <a:latin typeface="Arial" panose="020B0604020202020204" pitchFamily="34" charset="0"/>
              </a:defRPr>
            </a:lvl8pPr>
            <a:lvl9pPr marL="3886200" indent="-228600" defTabSz="966788" fontAlgn="base">
              <a:spcBef>
                <a:spcPct val="0"/>
              </a:spcBef>
              <a:spcAft>
                <a:spcPct val="0"/>
              </a:spcAft>
              <a:defRPr>
                <a:solidFill>
                  <a:schemeClr val="tx1"/>
                </a:solidFill>
                <a:latin typeface="Arial" panose="020B0604020202020204" pitchFamily="34" charset="0"/>
              </a:defRPr>
            </a:lvl9pPr>
          </a:lstStyle>
          <a:p>
            <a:fld id="{255A5E0C-DB6D-4D75-804E-4BA4ED6FEC56}" type="slidenum">
              <a:rPr lang="en-US" altLang="en-US"/>
              <a:pPr/>
              <a:t>1</a:t>
            </a:fld>
            <a:endParaRPr lang="en-US" altLang="en-US"/>
          </a:p>
        </p:txBody>
      </p:sp>
      <p:sp>
        <p:nvSpPr>
          <p:cNvPr id="29698" name="Rectangle 2"/>
          <p:cNvSpPr>
            <a:spLocks noGrp="1" noRot="1" noChangeAspect="1" noChangeArrowheads="1" noTextEdit="1"/>
          </p:cNvSpPr>
          <p:nvPr>
            <p:ph type="sldImg"/>
          </p:nvPr>
        </p:nvSpPr>
        <p:spPr>
          <a:xfrm>
            <a:off x="422275" y="696913"/>
            <a:ext cx="6470650" cy="3640137"/>
          </a:xfrm>
          <a:ln/>
        </p:spPr>
      </p:sp>
      <p:sp>
        <p:nvSpPr>
          <p:cNvPr id="29699" name="Rectangle 3"/>
          <p:cNvSpPr>
            <a:spLocks noGrp="1" noChangeArrowheads="1"/>
          </p:cNvSpPr>
          <p:nvPr>
            <p:ph type="body" idx="1"/>
          </p:nvPr>
        </p:nvSpPr>
        <p:spPr>
          <a:xfrm>
            <a:off x="996950" y="4570413"/>
            <a:ext cx="5318125" cy="433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413873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10</a:t>
            </a:fld>
            <a:endParaRPr lang="en-US"/>
          </a:p>
        </p:txBody>
      </p:sp>
    </p:spTree>
    <p:extLst>
      <p:ext uri="{BB962C8B-B14F-4D97-AF65-F5344CB8AC3E}">
        <p14:creationId xmlns:p14="http://schemas.microsoft.com/office/powerpoint/2010/main" val="659539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required tactical resources will not be available, then an adjustment should be made to the tactical assignments being planned for the Operational Period.  </a:t>
            </a:r>
          </a:p>
          <a:p>
            <a:r>
              <a:rPr lang="en-US" dirty="0"/>
              <a:t>It is very important that tactical resource availability and other needed support be determined prior to spending a great deal of time working on strategies and tactical operations that realistically cannot be achieved. </a:t>
            </a:r>
          </a:p>
        </p:txBody>
      </p:sp>
      <p:sp>
        <p:nvSpPr>
          <p:cNvPr id="4" name="Slide Number Placeholder 3"/>
          <p:cNvSpPr>
            <a:spLocks noGrp="1"/>
          </p:cNvSpPr>
          <p:nvPr>
            <p:ph type="sldNum" sz="quarter" idx="10"/>
          </p:nvPr>
        </p:nvSpPr>
        <p:spPr/>
        <p:txBody>
          <a:bodyPr/>
          <a:lstStyle/>
          <a:p>
            <a:fld id="{8AC985A7-5ECA-49A2-9056-E6730D403260}" type="slidenum">
              <a:rPr lang="en-US" smtClean="0"/>
              <a:t>11</a:t>
            </a:fld>
            <a:endParaRPr lang="en-US"/>
          </a:p>
        </p:txBody>
      </p:sp>
    </p:spTree>
    <p:extLst>
      <p:ext uri="{BB962C8B-B14F-4D97-AF65-F5344CB8AC3E}">
        <p14:creationId xmlns:p14="http://schemas.microsoft.com/office/powerpoint/2010/main" val="3660177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12</a:t>
            </a:fld>
            <a:endParaRPr lang="en-US"/>
          </a:p>
        </p:txBody>
      </p:sp>
    </p:spTree>
    <p:extLst>
      <p:ext uri="{BB962C8B-B14F-4D97-AF65-F5344CB8AC3E}">
        <p14:creationId xmlns:p14="http://schemas.microsoft.com/office/powerpoint/2010/main" val="108305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13</a:t>
            </a:fld>
            <a:endParaRPr lang="en-US"/>
          </a:p>
        </p:txBody>
      </p:sp>
    </p:spTree>
    <p:extLst>
      <p:ext uri="{BB962C8B-B14F-4D97-AF65-F5344CB8AC3E}">
        <p14:creationId xmlns:p14="http://schemas.microsoft.com/office/powerpoint/2010/main" val="308659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14</a:t>
            </a:fld>
            <a:endParaRPr lang="en-US"/>
          </a:p>
        </p:txBody>
      </p:sp>
    </p:spTree>
    <p:extLst>
      <p:ext uri="{BB962C8B-B14F-4D97-AF65-F5344CB8AC3E}">
        <p14:creationId xmlns:p14="http://schemas.microsoft.com/office/powerpoint/2010/main" val="1782221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15</a:t>
            </a:fld>
            <a:endParaRPr lang="en-US"/>
          </a:p>
        </p:txBody>
      </p:sp>
    </p:spTree>
    <p:extLst>
      <p:ext uri="{BB962C8B-B14F-4D97-AF65-F5344CB8AC3E}">
        <p14:creationId xmlns:p14="http://schemas.microsoft.com/office/powerpoint/2010/main" val="3199588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16</a:t>
            </a:fld>
            <a:endParaRPr lang="en-US"/>
          </a:p>
        </p:txBody>
      </p:sp>
    </p:spTree>
    <p:extLst>
      <p:ext uri="{BB962C8B-B14F-4D97-AF65-F5344CB8AC3E}">
        <p14:creationId xmlns:p14="http://schemas.microsoft.com/office/powerpoint/2010/main" val="4103902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17</a:t>
            </a:fld>
            <a:endParaRPr lang="en-US"/>
          </a:p>
        </p:txBody>
      </p:sp>
    </p:spTree>
    <p:extLst>
      <p:ext uri="{BB962C8B-B14F-4D97-AF65-F5344CB8AC3E}">
        <p14:creationId xmlns:p14="http://schemas.microsoft.com/office/powerpoint/2010/main" val="93990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18</a:t>
            </a:fld>
            <a:endParaRPr lang="en-US"/>
          </a:p>
        </p:txBody>
      </p:sp>
    </p:spTree>
    <p:extLst>
      <p:ext uri="{BB962C8B-B14F-4D97-AF65-F5344CB8AC3E}">
        <p14:creationId xmlns:p14="http://schemas.microsoft.com/office/powerpoint/2010/main" val="330493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19</a:t>
            </a:fld>
            <a:endParaRPr lang="en-US"/>
          </a:p>
        </p:txBody>
      </p:sp>
    </p:spTree>
    <p:extLst>
      <p:ext uri="{BB962C8B-B14F-4D97-AF65-F5344CB8AC3E}">
        <p14:creationId xmlns:p14="http://schemas.microsoft.com/office/powerpoint/2010/main" val="3677797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2</a:t>
            </a:fld>
            <a:endParaRPr lang="en-US"/>
          </a:p>
        </p:txBody>
      </p:sp>
    </p:spTree>
    <p:extLst>
      <p:ext uri="{BB962C8B-B14F-4D97-AF65-F5344CB8AC3E}">
        <p14:creationId xmlns:p14="http://schemas.microsoft.com/office/powerpoint/2010/main" val="1558986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20</a:t>
            </a:fld>
            <a:endParaRPr lang="en-US"/>
          </a:p>
        </p:txBody>
      </p:sp>
    </p:spTree>
    <p:extLst>
      <p:ext uri="{BB962C8B-B14F-4D97-AF65-F5344CB8AC3E}">
        <p14:creationId xmlns:p14="http://schemas.microsoft.com/office/powerpoint/2010/main" val="345072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21</a:t>
            </a:fld>
            <a:endParaRPr lang="en-US"/>
          </a:p>
        </p:txBody>
      </p:sp>
    </p:spTree>
    <p:extLst>
      <p:ext uri="{BB962C8B-B14F-4D97-AF65-F5344CB8AC3E}">
        <p14:creationId xmlns:p14="http://schemas.microsoft.com/office/powerpoint/2010/main" val="1218107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22</a:t>
            </a:fld>
            <a:endParaRPr lang="en-US"/>
          </a:p>
        </p:txBody>
      </p:sp>
    </p:spTree>
    <p:extLst>
      <p:ext uri="{BB962C8B-B14F-4D97-AF65-F5344CB8AC3E}">
        <p14:creationId xmlns:p14="http://schemas.microsoft.com/office/powerpoint/2010/main" val="1786118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23</a:t>
            </a:fld>
            <a:endParaRPr lang="en-US"/>
          </a:p>
        </p:txBody>
      </p:sp>
    </p:spTree>
    <p:extLst>
      <p:ext uri="{BB962C8B-B14F-4D97-AF65-F5344CB8AC3E}">
        <p14:creationId xmlns:p14="http://schemas.microsoft.com/office/powerpoint/2010/main" val="534215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24</a:t>
            </a:fld>
            <a:endParaRPr lang="en-US"/>
          </a:p>
        </p:txBody>
      </p:sp>
    </p:spTree>
    <p:extLst>
      <p:ext uri="{BB962C8B-B14F-4D97-AF65-F5344CB8AC3E}">
        <p14:creationId xmlns:p14="http://schemas.microsoft.com/office/powerpoint/2010/main" val="3590991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25</a:t>
            </a:fld>
            <a:endParaRPr lang="en-US"/>
          </a:p>
        </p:txBody>
      </p:sp>
    </p:spTree>
    <p:extLst>
      <p:ext uri="{BB962C8B-B14F-4D97-AF65-F5344CB8AC3E}">
        <p14:creationId xmlns:p14="http://schemas.microsoft.com/office/powerpoint/2010/main" val="26907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3</a:t>
            </a:fld>
            <a:endParaRPr lang="en-US"/>
          </a:p>
        </p:txBody>
      </p:sp>
    </p:spTree>
    <p:extLst>
      <p:ext uri="{BB962C8B-B14F-4D97-AF65-F5344CB8AC3E}">
        <p14:creationId xmlns:p14="http://schemas.microsoft.com/office/powerpoint/2010/main" val="380027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4</a:t>
            </a:fld>
            <a:endParaRPr lang="en-US"/>
          </a:p>
        </p:txBody>
      </p:sp>
    </p:spTree>
    <p:extLst>
      <p:ext uri="{BB962C8B-B14F-4D97-AF65-F5344CB8AC3E}">
        <p14:creationId xmlns:p14="http://schemas.microsoft.com/office/powerpoint/2010/main" val="310052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5</a:t>
            </a:fld>
            <a:endParaRPr lang="en-US"/>
          </a:p>
        </p:txBody>
      </p:sp>
    </p:spTree>
    <p:extLst>
      <p:ext uri="{BB962C8B-B14F-4D97-AF65-F5344CB8AC3E}">
        <p14:creationId xmlns:p14="http://schemas.microsoft.com/office/powerpoint/2010/main" val="177984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6</a:t>
            </a:fld>
            <a:endParaRPr lang="en-US"/>
          </a:p>
        </p:txBody>
      </p:sp>
    </p:spTree>
    <p:extLst>
      <p:ext uri="{BB962C8B-B14F-4D97-AF65-F5344CB8AC3E}">
        <p14:creationId xmlns:p14="http://schemas.microsoft.com/office/powerpoint/2010/main" val="152349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7</a:t>
            </a:fld>
            <a:endParaRPr lang="en-US"/>
          </a:p>
        </p:txBody>
      </p:sp>
    </p:spTree>
    <p:extLst>
      <p:ext uri="{BB962C8B-B14F-4D97-AF65-F5344CB8AC3E}">
        <p14:creationId xmlns:p14="http://schemas.microsoft.com/office/powerpoint/2010/main" val="225407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8</a:t>
            </a:fld>
            <a:endParaRPr lang="en-US"/>
          </a:p>
        </p:txBody>
      </p:sp>
    </p:spTree>
    <p:extLst>
      <p:ext uri="{BB962C8B-B14F-4D97-AF65-F5344CB8AC3E}">
        <p14:creationId xmlns:p14="http://schemas.microsoft.com/office/powerpoint/2010/main" val="2445628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C985A7-5ECA-49A2-9056-E6730D403260}" type="slidenum">
              <a:rPr lang="en-US" smtClean="0"/>
              <a:t>9</a:t>
            </a:fld>
            <a:endParaRPr lang="en-US"/>
          </a:p>
        </p:txBody>
      </p:sp>
    </p:spTree>
    <p:extLst>
      <p:ext uri="{BB962C8B-B14F-4D97-AF65-F5344CB8AC3E}">
        <p14:creationId xmlns:p14="http://schemas.microsoft.com/office/powerpoint/2010/main" val="3491757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3D5910-691E-4829-ACF8-0407A615C372}"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2934012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3D5910-691E-4829-ACF8-0407A615C372}"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218393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3D5910-691E-4829-ACF8-0407A615C372}"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1687049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3D5910-691E-4829-ACF8-0407A615C372}"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287011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3D5910-691E-4829-ACF8-0407A615C372}" type="datetimeFigureOut">
              <a:rPr lang="en-US" smtClean="0"/>
              <a:t>5/20/2018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418170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3D5910-691E-4829-ACF8-0407A615C372}" type="datetimeFigureOut">
              <a:rPr lang="en-US" smtClean="0"/>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107510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3D5910-691E-4829-ACF8-0407A615C372}" type="datetimeFigureOut">
              <a:rPr lang="en-US" smtClean="0"/>
              <a:t>5/20/2018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415275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3D5910-691E-4829-ACF8-0407A615C372}" type="datetimeFigureOut">
              <a:rPr lang="en-US" smtClean="0"/>
              <a:t>5/20/2018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658165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D5910-691E-4829-ACF8-0407A615C372}" type="datetimeFigureOut">
              <a:rPr lang="en-US" smtClean="0"/>
              <a:t>5/20/2018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18071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D5910-691E-4829-ACF8-0407A615C372}" type="datetimeFigureOut">
              <a:rPr lang="en-US" smtClean="0"/>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2053250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D5910-691E-4829-ACF8-0407A615C372}" type="datetimeFigureOut">
              <a:rPr lang="en-US" smtClean="0"/>
              <a:t>5/20/2018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9AC6B-9EC9-4DE3-9D81-85D4A99D0D7C}" type="slidenum">
              <a:rPr lang="en-US" smtClean="0"/>
              <a:t>‹#›</a:t>
            </a:fld>
            <a:endParaRPr lang="en-US"/>
          </a:p>
        </p:txBody>
      </p:sp>
    </p:spTree>
    <p:extLst>
      <p:ext uri="{BB962C8B-B14F-4D97-AF65-F5344CB8AC3E}">
        <p14:creationId xmlns:p14="http://schemas.microsoft.com/office/powerpoint/2010/main" val="332952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5910-691E-4829-ACF8-0407A615C372}" type="datetimeFigureOut">
              <a:rPr lang="en-US" smtClean="0"/>
              <a:t>5/20/2018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9AC6B-9EC9-4DE3-9D81-85D4A99D0D7C}" type="slidenum">
              <a:rPr lang="en-US" smtClean="0"/>
              <a:t>‹#›</a:t>
            </a:fld>
            <a:endParaRPr lang="en-US"/>
          </a:p>
        </p:txBody>
      </p:sp>
    </p:spTree>
    <p:extLst>
      <p:ext uri="{BB962C8B-B14F-4D97-AF65-F5344CB8AC3E}">
        <p14:creationId xmlns:p14="http://schemas.microsoft.com/office/powerpoint/2010/main" val="4825403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1" name="Text Box 23"/>
          <p:cNvSpPr txBox="1">
            <a:spLocks noChangeArrowheads="1"/>
          </p:cNvSpPr>
          <p:nvPr/>
        </p:nvSpPr>
        <p:spPr bwMode="auto">
          <a:xfrm>
            <a:off x="1415192" y="3202211"/>
            <a:ext cx="8991601" cy="2300694"/>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0" hangingPunct="0">
              <a:lnSpc>
                <a:spcPct val="160000"/>
              </a:lnSpc>
              <a:defRPr/>
            </a:pPr>
            <a:r>
              <a:rPr lang="en-GB" sz="4800" b="1" dirty="0">
                <a:solidFill>
                  <a:srgbClr val="FFFF66"/>
                </a:solidFill>
                <a:effectLst>
                  <a:outerShdw blurRad="38100" dist="38100" dir="2700000" algn="tl">
                    <a:srgbClr val="000000">
                      <a:alpha val="43137"/>
                    </a:srgbClr>
                  </a:outerShdw>
                </a:effectLst>
                <a:latin typeface="Arial" charset="0"/>
              </a:rPr>
              <a:t>Incident Management</a:t>
            </a:r>
            <a:br>
              <a:rPr lang="en-GB" sz="4800" b="1" dirty="0">
                <a:solidFill>
                  <a:srgbClr val="FFFF66"/>
                </a:solidFill>
                <a:effectLst>
                  <a:outerShdw blurRad="38100" dist="38100" dir="2700000" algn="tl">
                    <a:srgbClr val="000000">
                      <a:alpha val="43137"/>
                    </a:srgbClr>
                  </a:outerShdw>
                </a:effectLst>
                <a:latin typeface="Arial" charset="0"/>
              </a:rPr>
            </a:br>
            <a:r>
              <a:rPr lang="en-GB" sz="4800" b="1" dirty="0">
                <a:solidFill>
                  <a:srgbClr val="FFFF66"/>
                </a:solidFill>
                <a:effectLst>
                  <a:outerShdw blurRad="38100" dist="38100" dir="2700000" algn="tl">
                    <a:srgbClr val="000000">
                      <a:alpha val="43137"/>
                    </a:srgbClr>
                  </a:outerShdw>
                </a:effectLst>
                <a:latin typeface="Arial" charset="0"/>
              </a:rPr>
              <a:t>Planning Process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299" y="575347"/>
            <a:ext cx="2646409" cy="2626864"/>
          </a:xfrm>
          <a:prstGeom prst="rect">
            <a:avLst/>
          </a:prstGeom>
        </p:spPr>
      </p:pic>
    </p:spTree>
    <p:extLst>
      <p:ext uri="{BB962C8B-B14F-4D97-AF65-F5344CB8AC3E}">
        <p14:creationId xmlns:p14="http://schemas.microsoft.com/office/powerpoint/2010/main" val="154435521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49520" y="289545"/>
            <a:ext cx="4302486" cy="6371175"/>
          </a:xfrm>
          <a:prstGeom prst="rect">
            <a:avLst/>
          </a:prstGeom>
        </p:spPr>
      </p:pic>
      <p:sp>
        <p:nvSpPr>
          <p:cNvPr id="3" name="Rectangle 2"/>
          <p:cNvSpPr/>
          <p:nvPr/>
        </p:nvSpPr>
        <p:spPr>
          <a:xfrm>
            <a:off x="376929" y="289545"/>
            <a:ext cx="6337978" cy="5262979"/>
          </a:xfrm>
          <a:prstGeom prst="rect">
            <a:avLst/>
          </a:prstGeom>
        </p:spPr>
        <p:txBody>
          <a:bodyPr wrap="square">
            <a:spAutoFit/>
          </a:bodyPr>
          <a:lstStyle/>
          <a:p>
            <a:r>
              <a:rPr lang="en-US" sz="2400" b="1" dirty="0">
                <a:solidFill>
                  <a:srgbClr val="FFFF00"/>
                </a:solidFill>
              </a:rPr>
              <a:t>The Start of Each Planning Cycle </a:t>
            </a:r>
          </a:p>
          <a:p>
            <a:endParaRPr lang="en-US" sz="2400" dirty="0">
              <a:solidFill>
                <a:srgbClr val="FFFF00"/>
              </a:solidFill>
            </a:endParaRPr>
          </a:p>
          <a:p>
            <a:r>
              <a:rPr lang="en-US" sz="2400" dirty="0">
                <a:solidFill>
                  <a:srgbClr val="FFFF00"/>
                </a:solidFill>
              </a:rPr>
              <a:t>IC/UC Objectives Meeting: The Incident Command/Unified Command establish incident objectives that cover the entire course of the incident.  </a:t>
            </a:r>
          </a:p>
          <a:p>
            <a:endParaRPr lang="en-US" sz="2400" dirty="0">
              <a:solidFill>
                <a:srgbClr val="FFFF00"/>
              </a:solidFill>
            </a:endParaRPr>
          </a:p>
          <a:p>
            <a:r>
              <a:rPr lang="en-US" sz="2400" dirty="0">
                <a:solidFill>
                  <a:srgbClr val="FFFF00"/>
                </a:solidFill>
              </a:rPr>
              <a:t>Command and General Staff Meeting: The Incident Command/Unified Command may meet with the Command and General Staff to gather input or to provide immediate direction that cannot wait until the planning process is completed.  This meeting occurs as needed and should be as brief as possible.  </a:t>
            </a:r>
          </a:p>
        </p:txBody>
      </p:sp>
      <p:sp>
        <p:nvSpPr>
          <p:cNvPr id="4" name="Rectangle: Rounded Corners 3"/>
          <p:cNvSpPr/>
          <p:nvPr/>
        </p:nvSpPr>
        <p:spPr>
          <a:xfrm>
            <a:off x="7005484" y="2342160"/>
            <a:ext cx="1592826" cy="1912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44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71439" y="269697"/>
            <a:ext cx="4212957" cy="6382388"/>
          </a:xfrm>
          <a:prstGeom prst="rect">
            <a:avLst/>
          </a:prstGeom>
        </p:spPr>
      </p:pic>
      <p:sp>
        <p:nvSpPr>
          <p:cNvPr id="3" name="Rectangle 2"/>
          <p:cNvSpPr/>
          <p:nvPr/>
        </p:nvSpPr>
        <p:spPr>
          <a:xfrm>
            <a:off x="118663" y="157701"/>
            <a:ext cx="7001094" cy="7940635"/>
          </a:xfrm>
          <a:prstGeom prst="rect">
            <a:avLst/>
          </a:prstGeom>
        </p:spPr>
        <p:txBody>
          <a:bodyPr wrap="square">
            <a:spAutoFit/>
          </a:bodyPr>
          <a:lstStyle/>
          <a:p>
            <a:r>
              <a:rPr lang="en-US" sz="2400" dirty="0">
                <a:solidFill>
                  <a:srgbClr val="FFFF00"/>
                </a:solidFill>
              </a:rPr>
              <a:t> </a:t>
            </a:r>
            <a:r>
              <a:rPr lang="en-US" sz="2400" b="1" dirty="0">
                <a:solidFill>
                  <a:srgbClr val="FFFF00"/>
                </a:solidFill>
              </a:rPr>
              <a:t>Preparing for and Conducting the Tactics Meeting </a:t>
            </a:r>
          </a:p>
          <a:p>
            <a:endParaRPr lang="en-US" sz="2400" dirty="0">
              <a:solidFill>
                <a:srgbClr val="FFFF00"/>
              </a:solidFill>
            </a:endParaRPr>
          </a:p>
          <a:p>
            <a:r>
              <a:rPr lang="en-US" sz="2400" dirty="0">
                <a:solidFill>
                  <a:srgbClr val="FFFF00"/>
                </a:solidFill>
              </a:rPr>
              <a:t>The Operations Section Chief, Safety Officer, Logistics Section Chief, and Resources Unit Leader attend the Tactics Meeting.  The Operations Section Chief leads the Tactics Meeting. </a:t>
            </a:r>
          </a:p>
          <a:p>
            <a:endParaRPr lang="en-US" sz="2400" dirty="0">
              <a:solidFill>
                <a:srgbClr val="FFFF00"/>
              </a:solidFill>
            </a:endParaRPr>
          </a:p>
          <a:p>
            <a:r>
              <a:rPr lang="en-US" sz="2400" dirty="0">
                <a:solidFill>
                  <a:srgbClr val="FFFF00"/>
                </a:solidFill>
              </a:rPr>
              <a:t>The purpose of the Tactics Meeting is to review the tactics developed by the Operations Section Chief.  </a:t>
            </a:r>
          </a:p>
          <a:p>
            <a:endParaRPr lang="en-US" sz="2400" dirty="0">
              <a:solidFill>
                <a:srgbClr val="FFFF00"/>
              </a:solidFill>
            </a:endParaRPr>
          </a:p>
          <a:p>
            <a:r>
              <a:rPr lang="en-US" sz="2400" dirty="0">
                <a:solidFill>
                  <a:srgbClr val="FFFF00"/>
                </a:solidFill>
              </a:rPr>
              <a:t>The ICS Forms 215, Operational Planning Worksheet, and 215A, Incident Safety Analysis, are used to document the Tactics Meeting.   </a:t>
            </a:r>
          </a:p>
          <a:p>
            <a:endParaRPr lang="en-US" sz="2400" dirty="0">
              <a:solidFill>
                <a:srgbClr val="FFFF00"/>
              </a:solidFill>
            </a:endParaRPr>
          </a:p>
          <a:p>
            <a:r>
              <a:rPr lang="en-US" sz="2400" dirty="0">
                <a:solidFill>
                  <a:srgbClr val="FFFF00"/>
                </a:solidFill>
              </a:rPr>
              <a:t>Resource assignments will be made for each of the specific work tasks.  Resource assignments will consist of the kind, type, and numbers of resources available and needed to achieve the tactical operations desired for the operational period.  </a:t>
            </a:r>
          </a:p>
          <a:p>
            <a:endParaRPr lang="en-US" dirty="0"/>
          </a:p>
          <a:p>
            <a:endParaRPr lang="en-US" dirty="0"/>
          </a:p>
          <a:p>
            <a:r>
              <a:rPr lang="en-US" dirty="0"/>
              <a:t> </a:t>
            </a:r>
          </a:p>
        </p:txBody>
      </p:sp>
      <p:sp>
        <p:nvSpPr>
          <p:cNvPr id="4" name="Rectangle: Rounded Corners 3"/>
          <p:cNvSpPr/>
          <p:nvPr/>
        </p:nvSpPr>
        <p:spPr>
          <a:xfrm>
            <a:off x="7271439" y="331840"/>
            <a:ext cx="1592826" cy="20352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566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0658" y="289958"/>
            <a:ext cx="9420697" cy="6402653"/>
          </a:xfrm>
          <a:prstGeom prst="rect">
            <a:avLst/>
          </a:prstGeom>
        </p:spPr>
      </p:pic>
    </p:spTree>
    <p:extLst>
      <p:ext uri="{BB962C8B-B14F-4D97-AF65-F5344CB8AC3E}">
        <p14:creationId xmlns:p14="http://schemas.microsoft.com/office/powerpoint/2010/main" val="469810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858" y="2138718"/>
            <a:ext cx="11828207" cy="2580563"/>
          </a:xfrm>
          <a:prstGeom prst="rect">
            <a:avLst/>
          </a:prstGeom>
        </p:spPr>
      </p:pic>
      <p:sp>
        <p:nvSpPr>
          <p:cNvPr id="3" name="TextBox 2"/>
          <p:cNvSpPr txBox="1"/>
          <p:nvPr/>
        </p:nvSpPr>
        <p:spPr>
          <a:xfrm>
            <a:off x="115498" y="3763646"/>
            <a:ext cx="1484702" cy="646331"/>
          </a:xfrm>
          <a:prstGeom prst="rect">
            <a:avLst/>
          </a:prstGeom>
          <a:noFill/>
        </p:spPr>
        <p:txBody>
          <a:bodyPr wrap="none" rtlCol="0">
            <a:spAutoFit/>
          </a:bodyPr>
          <a:lstStyle/>
          <a:p>
            <a:r>
              <a:rPr lang="en-US" sz="3600" dirty="0">
                <a:solidFill>
                  <a:schemeClr val="bg1"/>
                </a:solidFill>
                <a:latin typeface="MV Boli" panose="02000500030200090000" pitchFamily="2" charset="0"/>
                <a:cs typeface="MV Boli" panose="02000500030200090000" pitchFamily="2" charset="0"/>
              </a:rPr>
              <a:t>DIV A</a:t>
            </a:r>
          </a:p>
        </p:txBody>
      </p:sp>
      <p:sp>
        <p:nvSpPr>
          <p:cNvPr id="4" name="TextBox 3"/>
          <p:cNvSpPr txBox="1"/>
          <p:nvPr/>
        </p:nvSpPr>
        <p:spPr>
          <a:xfrm>
            <a:off x="1600200" y="3792895"/>
            <a:ext cx="3303639" cy="646331"/>
          </a:xfrm>
          <a:prstGeom prst="rect">
            <a:avLst/>
          </a:prstGeom>
          <a:noFill/>
        </p:spPr>
        <p:txBody>
          <a:bodyPr wrap="square" rtlCol="0">
            <a:spAutoFit/>
          </a:bodyPr>
          <a:lstStyle/>
          <a:p>
            <a:r>
              <a:rPr lang="en-US" dirty="0">
                <a:solidFill>
                  <a:schemeClr val="bg1"/>
                </a:solidFill>
                <a:latin typeface="MV Boli" panose="02000500030200090000" pitchFamily="2" charset="0"/>
                <a:cs typeface="MV Boli" panose="02000500030200090000" pitchFamily="2" charset="0"/>
              </a:rPr>
              <a:t>Provide structure protection</a:t>
            </a:r>
          </a:p>
          <a:p>
            <a:r>
              <a:rPr lang="en-US" dirty="0">
                <a:solidFill>
                  <a:schemeClr val="bg1"/>
                </a:solidFill>
                <a:latin typeface="MV Boli" panose="02000500030200090000" pitchFamily="2" charset="0"/>
                <a:cs typeface="MV Boli" panose="02000500030200090000" pitchFamily="2" charset="0"/>
              </a:rPr>
              <a:t>and direct fire suppression</a:t>
            </a:r>
          </a:p>
        </p:txBody>
      </p:sp>
      <p:sp>
        <p:nvSpPr>
          <p:cNvPr id="5" name="TextBox 4"/>
          <p:cNvSpPr txBox="1"/>
          <p:nvPr/>
        </p:nvSpPr>
        <p:spPr>
          <a:xfrm>
            <a:off x="5329084" y="3731341"/>
            <a:ext cx="3303639" cy="369332"/>
          </a:xfrm>
          <a:prstGeom prst="rect">
            <a:avLst/>
          </a:prstGeom>
          <a:noFill/>
        </p:spPr>
        <p:txBody>
          <a:bodyPr wrap="square" rtlCol="0">
            <a:spAutoFit/>
          </a:bodyPr>
          <a:lstStyle/>
          <a:p>
            <a:r>
              <a:rPr lang="en-US" dirty="0">
                <a:solidFill>
                  <a:schemeClr val="bg1"/>
                </a:solidFill>
                <a:latin typeface="MV Boli" panose="02000500030200090000" pitchFamily="2" charset="0"/>
                <a:cs typeface="MV Boli" panose="02000500030200090000" pitchFamily="2" charset="0"/>
              </a:rPr>
              <a:t>2       3      2      2</a:t>
            </a:r>
          </a:p>
        </p:txBody>
      </p:sp>
      <p:sp>
        <p:nvSpPr>
          <p:cNvPr id="6" name="TextBox 5"/>
          <p:cNvSpPr txBox="1"/>
          <p:nvPr/>
        </p:nvSpPr>
        <p:spPr>
          <a:xfrm>
            <a:off x="8667136" y="3608229"/>
            <a:ext cx="3303639" cy="369332"/>
          </a:xfrm>
          <a:prstGeom prst="rect">
            <a:avLst/>
          </a:prstGeom>
          <a:noFill/>
        </p:spPr>
        <p:txBody>
          <a:bodyPr wrap="square" rtlCol="0">
            <a:spAutoFit/>
          </a:bodyPr>
          <a:lstStyle/>
          <a:p>
            <a:r>
              <a:rPr lang="en-US" dirty="0">
                <a:solidFill>
                  <a:schemeClr val="bg1"/>
                </a:solidFill>
                <a:latin typeface="MV Boli" panose="02000500030200090000" pitchFamily="2" charset="0"/>
                <a:cs typeface="MV Boli" panose="02000500030200090000" pitchFamily="2" charset="0"/>
              </a:rPr>
              <a:t>2                   1  2</a:t>
            </a:r>
          </a:p>
        </p:txBody>
      </p:sp>
      <p:sp>
        <p:nvSpPr>
          <p:cNvPr id="7" name="TextBox 6"/>
          <p:cNvSpPr txBox="1"/>
          <p:nvPr/>
        </p:nvSpPr>
        <p:spPr>
          <a:xfrm>
            <a:off x="5329083" y="4040645"/>
            <a:ext cx="6440130" cy="369332"/>
          </a:xfrm>
          <a:prstGeom prst="rect">
            <a:avLst/>
          </a:prstGeom>
          <a:noFill/>
        </p:spPr>
        <p:txBody>
          <a:bodyPr wrap="square" rtlCol="0">
            <a:spAutoFit/>
          </a:bodyPr>
          <a:lstStyle/>
          <a:p>
            <a:r>
              <a:rPr lang="en-US" dirty="0">
                <a:solidFill>
                  <a:schemeClr val="bg1"/>
                </a:solidFill>
                <a:latin typeface="MV Boli" panose="02000500030200090000" pitchFamily="2" charset="0"/>
                <a:cs typeface="MV Boli" panose="02000500030200090000" pitchFamily="2" charset="0"/>
              </a:rPr>
              <a:t>1       2      0      1       2                  1   0</a:t>
            </a:r>
          </a:p>
        </p:txBody>
      </p:sp>
      <p:sp>
        <p:nvSpPr>
          <p:cNvPr id="8" name="TextBox 7"/>
          <p:cNvSpPr txBox="1"/>
          <p:nvPr/>
        </p:nvSpPr>
        <p:spPr>
          <a:xfrm>
            <a:off x="5329083" y="4379963"/>
            <a:ext cx="6440130" cy="369332"/>
          </a:xfrm>
          <a:prstGeom prst="rect">
            <a:avLst/>
          </a:prstGeom>
          <a:noFill/>
        </p:spPr>
        <p:txBody>
          <a:bodyPr wrap="square" rtlCol="0">
            <a:spAutoFit/>
          </a:bodyPr>
          <a:lstStyle/>
          <a:p>
            <a:r>
              <a:rPr lang="en-US" dirty="0">
                <a:solidFill>
                  <a:schemeClr val="bg1"/>
                </a:solidFill>
                <a:latin typeface="MV Boli" panose="02000500030200090000" pitchFamily="2" charset="0"/>
                <a:cs typeface="MV Boli" panose="02000500030200090000" pitchFamily="2" charset="0"/>
              </a:rPr>
              <a:t>1       1      2       1      0                  0   2</a:t>
            </a:r>
          </a:p>
        </p:txBody>
      </p:sp>
      <p:sp>
        <p:nvSpPr>
          <p:cNvPr id="9" name="TextBox 8"/>
          <p:cNvSpPr txBox="1"/>
          <p:nvPr/>
        </p:nvSpPr>
        <p:spPr>
          <a:xfrm>
            <a:off x="11165667" y="3391256"/>
            <a:ext cx="535724" cy="261610"/>
          </a:xfrm>
          <a:prstGeom prst="rect">
            <a:avLst/>
          </a:prstGeom>
          <a:noFill/>
        </p:spPr>
        <p:txBody>
          <a:bodyPr wrap="none" rtlCol="0">
            <a:spAutoFit/>
          </a:bodyPr>
          <a:lstStyle/>
          <a:p>
            <a:r>
              <a:rPr lang="en-US" sz="1100" b="1" dirty="0">
                <a:solidFill>
                  <a:schemeClr val="bg1"/>
                </a:solidFill>
                <a:latin typeface="MV Boli" panose="02000500030200090000" pitchFamily="2" charset="0"/>
                <a:cs typeface="MV Boli" panose="02000500030200090000" pitchFamily="2" charset="0"/>
              </a:rPr>
              <a:t>FOBS</a:t>
            </a:r>
          </a:p>
        </p:txBody>
      </p:sp>
    </p:spTree>
    <p:extLst>
      <p:ext uri="{BB962C8B-B14F-4D97-AF65-F5344CB8AC3E}">
        <p14:creationId xmlns:p14="http://schemas.microsoft.com/office/powerpoint/2010/main" val="200916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33831" y="58522"/>
            <a:ext cx="9083773" cy="6710987"/>
          </a:xfrm>
          <a:prstGeom prst="rect">
            <a:avLst/>
          </a:prstGeom>
        </p:spPr>
      </p:pic>
    </p:spTree>
    <p:extLst>
      <p:ext uri="{BB962C8B-B14F-4D97-AF65-F5344CB8AC3E}">
        <p14:creationId xmlns:p14="http://schemas.microsoft.com/office/powerpoint/2010/main" val="170937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1317" y="133532"/>
            <a:ext cx="8889706" cy="6635978"/>
          </a:xfrm>
          <a:prstGeom prst="rect">
            <a:avLst/>
          </a:prstGeom>
        </p:spPr>
      </p:pic>
    </p:spTree>
    <p:extLst>
      <p:ext uri="{BB962C8B-B14F-4D97-AF65-F5344CB8AC3E}">
        <p14:creationId xmlns:p14="http://schemas.microsoft.com/office/powerpoint/2010/main" val="1127442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87993" y="253351"/>
            <a:ext cx="5013560" cy="6383423"/>
          </a:xfrm>
          <a:prstGeom prst="rect">
            <a:avLst/>
          </a:prstGeom>
        </p:spPr>
      </p:pic>
    </p:spTree>
    <p:extLst>
      <p:ext uri="{BB962C8B-B14F-4D97-AF65-F5344CB8AC3E}">
        <p14:creationId xmlns:p14="http://schemas.microsoft.com/office/powerpoint/2010/main" val="1526942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0219" y="788891"/>
            <a:ext cx="11734800" cy="4343307"/>
          </a:xfrm>
          <a:prstGeom prst="rect">
            <a:avLst/>
          </a:prstGeom>
        </p:spPr>
      </p:pic>
      <p:sp>
        <p:nvSpPr>
          <p:cNvPr id="3" name="TextBox 2"/>
          <p:cNvSpPr txBox="1"/>
          <p:nvPr/>
        </p:nvSpPr>
        <p:spPr>
          <a:xfrm>
            <a:off x="2433484" y="1681317"/>
            <a:ext cx="2746265" cy="584775"/>
          </a:xfrm>
          <a:prstGeom prst="rect">
            <a:avLst/>
          </a:prstGeom>
          <a:noFill/>
        </p:spPr>
        <p:txBody>
          <a:bodyPr wrap="none" rtlCol="0">
            <a:spAutoFit/>
          </a:bodyPr>
          <a:lstStyle/>
          <a:p>
            <a:r>
              <a:rPr lang="en-US" sz="3200" dirty="0">
                <a:solidFill>
                  <a:schemeClr val="bg1"/>
                </a:solidFill>
                <a:latin typeface="MV Boli" panose="02000500030200090000" pitchFamily="2" charset="0"/>
                <a:cs typeface="MV Boli" panose="02000500030200090000" pitchFamily="2" charset="0"/>
              </a:rPr>
              <a:t>The Big One</a:t>
            </a:r>
            <a:r>
              <a:rPr lang="en-US" sz="3200" dirty="0">
                <a:latin typeface="MV Boli" panose="02000500030200090000" pitchFamily="2" charset="0"/>
                <a:cs typeface="MV Boli" panose="02000500030200090000" pitchFamily="2" charset="0"/>
              </a:rPr>
              <a:t> </a:t>
            </a:r>
          </a:p>
        </p:txBody>
      </p:sp>
      <p:sp>
        <p:nvSpPr>
          <p:cNvPr id="5" name="TextBox 4"/>
          <p:cNvSpPr txBox="1"/>
          <p:nvPr/>
        </p:nvSpPr>
        <p:spPr>
          <a:xfrm>
            <a:off x="8264013" y="1681317"/>
            <a:ext cx="3074881" cy="584775"/>
          </a:xfrm>
          <a:prstGeom prst="rect">
            <a:avLst/>
          </a:prstGeom>
          <a:noFill/>
        </p:spPr>
        <p:txBody>
          <a:bodyPr wrap="none" rtlCol="0">
            <a:spAutoFit/>
          </a:bodyPr>
          <a:lstStyle/>
          <a:p>
            <a:r>
              <a:rPr lang="en-US" sz="3200" dirty="0">
                <a:solidFill>
                  <a:schemeClr val="bg1"/>
                </a:solidFill>
                <a:latin typeface="MV Boli" panose="02000500030200090000" pitchFamily="2" charset="0"/>
                <a:cs typeface="MV Boli" panose="02000500030200090000" pitchFamily="2" charset="0"/>
              </a:rPr>
              <a:t>XMR 17-0045</a:t>
            </a:r>
            <a:endParaRPr lang="en-US" sz="3200" dirty="0">
              <a:latin typeface="MV Boli" panose="02000500030200090000" pitchFamily="2" charset="0"/>
              <a:cs typeface="MV Boli" panose="02000500030200090000" pitchFamily="2" charset="0"/>
            </a:endParaRPr>
          </a:p>
        </p:txBody>
      </p:sp>
      <p:sp>
        <p:nvSpPr>
          <p:cNvPr id="6" name="TextBox 5"/>
          <p:cNvSpPr txBox="1"/>
          <p:nvPr/>
        </p:nvSpPr>
        <p:spPr>
          <a:xfrm>
            <a:off x="1262971" y="2560434"/>
            <a:ext cx="1170513" cy="400110"/>
          </a:xfrm>
          <a:prstGeom prst="rect">
            <a:avLst/>
          </a:prstGeom>
          <a:noFill/>
        </p:spPr>
        <p:txBody>
          <a:bodyPr wrap="none" rtlCol="0">
            <a:spAutoFit/>
          </a:bodyPr>
          <a:lstStyle/>
          <a:p>
            <a:r>
              <a:rPr lang="en-US" sz="2000" dirty="0">
                <a:solidFill>
                  <a:schemeClr val="bg1"/>
                </a:solidFill>
                <a:latin typeface="MV Boli" panose="02000500030200090000" pitchFamily="2" charset="0"/>
                <a:cs typeface="MV Boli" panose="02000500030200090000" pitchFamily="2" charset="0"/>
              </a:rPr>
              <a:t>5/15/16</a:t>
            </a:r>
            <a:endParaRPr lang="en-US" sz="3200" dirty="0">
              <a:latin typeface="MV Boli" panose="02000500030200090000" pitchFamily="2" charset="0"/>
              <a:cs typeface="MV Boli" panose="02000500030200090000" pitchFamily="2" charset="0"/>
            </a:endParaRPr>
          </a:p>
        </p:txBody>
      </p:sp>
      <p:sp>
        <p:nvSpPr>
          <p:cNvPr id="7" name="TextBox 6"/>
          <p:cNvSpPr txBox="1"/>
          <p:nvPr/>
        </p:nvSpPr>
        <p:spPr>
          <a:xfrm>
            <a:off x="3221359" y="2560434"/>
            <a:ext cx="886781" cy="400110"/>
          </a:xfrm>
          <a:prstGeom prst="rect">
            <a:avLst/>
          </a:prstGeom>
          <a:noFill/>
        </p:spPr>
        <p:txBody>
          <a:bodyPr wrap="none" rtlCol="0">
            <a:spAutoFit/>
          </a:bodyPr>
          <a:lstStyle/>
          <a:p>
            <a:r>
              <a:rPr lang="en-US" sz="2000" dirty="0">
                <a:solidFill>
                  <a:schemeClr val="bg1"/>
                </a:solidFill>
                <a:latin typeface="MV Boli" panose="02000500030200090000" pitchFamily="2" charset="0"/>
                <a:cs typeface="MV Boli" panose="02000500030200090000" pitchFamily="2" charset="0"/>
              </a:rPr>
              <a:t>2200</a:t>
            </a:r>
            <a:endParaRPr lang="en-US" sz="3200" dirty="0">
              <a:latin typeface="MV Boli" panose="02000500030200090000" pitchFamily="2" charset="0"/>
              <a:cs typeface="MV Boli" panose="02000500030200090000" pitchFamily="2" charset="0"/>
            </a:endParaRPr>
          </a:p>
        </p:txBody>
      </p:sp>
      <p:sp>
        <p:nvSpPr>
          <p:cNvPr id="8" name="TextBox 7"/>
          <p:cNvSpPr txBox="1"/>
          <p:nvPr/>
        </p:nvSpPr>
        <p:spPr>
          <a:xfrm>
            <a:off x="8148010" y="2266092"/>
            <a:ext cx="3113353" cy="707886"/>
          </a:xfrm>
          <a:prstGeom prst="rect">
            <a:avLst/>
          </a:prstGeom>
          <a:noFill/>
        </p:spPr>
        <p:txBody>
          <a:bodyPr wrap="none" rtlCol="0">
            <a:spAutoFit/>
          </a:bodyPr>
          <a:lstStyle/>
          <a:p>
            <a:r>
              <a:rPr lang="en-US" sz="2000" dirty="0">
                <a:solidFill>
                  <a:schemeClr val="bg1"/>
                </a:solidFill>
                <a:latin typeface="MV Boli" panose="02000500030200090000" pitchFamily="2" charset="0"/>
                <a:cs typeface="MV Boli" panose="02000500030200090000" pitchFamily="2" charset="0"/>
              </a:rPr>
              <a:t>5/16/16          0700</a:t>
            </a:r>
          </a:p>
          <a:p>
            <a:r>
              <a:rPr lang="en-US" sz="2000" dirty="0">
                <a:solidFill>
                  <a:schemeClr val="bg1"/>
                </a:solidFill>
                <a:latin typeface="MV Boli" panose="02000500030200090000" pitchFamily="2" charset="0"/>
                <a:cs typeface="MV Boli" panose="02000500030200090000" pitchFamily="2" charset="0"/>
              </a:rPr>
              <a:t>5/17/16          0700</a:t>
            </a:r>
          </a:p>
        </p:txBody>
      </p:sp>
      <p:sp>
        <p:nvSpPr>
          <p:cNvPr id="9" name="TextBox 8"/>
          <p:cNvSpPr txBox="1"/>
          <p:nvPr/>
        </p:nvSpPr>
        <p:spPr>
          <a:xfrm>
            <a:off x="1017551" y="3455560"/>
            <a:ext cx="2685351" cy="400110"/>
          </a:xfrm>
          <a:prstGeom prst="rect">
            <a:avLst/>
          </a:prstGeom>
          <a:noFill/>
        </p:spPr>
        <p:txBody>
          <a:bodyPr wrap="none" rtlCol="0">
            <a:spAutoFit/>
          </a:bodyPr>
          <a:lstStyle/>
          <a:p>
            <a:r>
              <a:rPr lang="en-US" sz="2000" dirty="0">
                <a:solidFill>
                  <a:schemeClr val="bg1"/>
                </a:solidFill>
                <a:latin typeface="MV Boli" panose="02000500030200090000" pitchFamily="2" charset="0"/>
                <a:cs typeface="MV Boli" panose="02000500030200090000" pitchFamily="2" charset="0"/>
              </a:rPr>
              <a:t>All         FATIGUE</a:t>
            </a:r>
            <a:endParaRPr lang="en-US" sz="3200" dirty="0">
              <a:latin typeface="MV Boli" panose="02000500030200090000" pitchFamily="2" charset="0"/>
              <a:cs typeface="MV Boli" panose="02000500030200090000" pitchFamily="2" charset="0"/>
            </a:endParaRPr>
          </a:p>
        </p:txBody>
      </p:sp>
      <p:sp>
        <p:nvSpPr>
          <p:cNvPr id="11" name="TextBox 10"/>
          <p:cNvSpPr txBox="1"/>
          <p:nvPr/>
        </p:nvSpPr>
        <p:spPr>
          <a:xfrm>
            <a:off x="2487090" y="4257008"/>
            <a:ext cx="3959738" cy="400110"/>
          </a:xfrm>
          <a:prstGeom prst="rect">
            <a:avLst/>
          </a:prstGeom>
          <a:noFill/>
        </p:spPr>
        <p:txBody>
          <a:bodyPr wrap="none" rtlCol="0">
            <a:spAutoFit/>
          </a:bodyPr>
          <a:lstStyle/>
          <a:p>
            <a:r>
              <a:rPr lang="en-US" sz="2000" dirty="0">
                <a:solidFill>
                  <a:schemeClr val="bg1"/>
                </a:solidFill>
                <a:latin typeface="MV Boli" panose="02000500030200090000" pitchFamily="2" charset="0"/>
                <a:cs typeface="MV Boli" panose="02000500030200090000" pitchFamily="2" charset="0"/>
              </a:rPr>
              <a:t>Narrow roads with blind curves</a:t>
            </a:r>
            <a:endParaRPr lang="en-US" sz="3200" dirty="0">
              <a:latin typeface="MV Boli" panose="02000500030200090000" pitchFamily="2" charset="0"/>
              <a:cs typeface="MV Boli" panose="02000500030200090000" pitchFamily="2" charset="0"/>
            </a:endParaRPr>
          </a:p>
        </p:txBody>
      </p:sp>
      <p:sp>
        <p:nvSpPr>
          <p:cNvPr id="12" name="Rectangle 11"/>
          <p:cNvSpPr/>
          <p:nvPr/>
        </p:nvSpPr>
        <p:spPr>
          <a:xfrm>
            <a:off x="6753453" y="3376136"/>
            <a:ext cx="6096000" cy="1477328"/>
          </a:xfrm>
          <a:prstGeom prst="rect">
            <a:avLst/>
          </a:prstGeom>
        </p:spPr>
        <p:txBody>
          <a:bodyPr>
            <a:spAutoFit/>
          </a:bodyPr>
          <a:lstStyle/>
          <a:p>
            <a:r>
              <a:rPr lang="en-US" dirty="0"/>
              <a:t>Drive defensively! Expect the unexpected around</a:t>
            </a:r>
          </a:p>
          <a:p>
            <a:r>
              <a:rPr lang="en-US" dirty="0"/>
              <a:t>every turn.</a:t>
            </a:r>
          </a:p>
          <a:p>
            <a:r>
              <a:rPr lang="en-US" dirty="0"/>
              <a:t>Drive with headlights on, use wheel chocks and</a:t>
            </a:r>
          </a:p>
          <a:p>
            <a:r>
              <a:rPr lang="en-US" dirty="0"/>
              <a:t>always look before backing.</a:t>
            </a:r>
          </a:p>
          <a:p>
            <a:r>
              <a:rPr lang="en-US" dirty="0"/>
              <a:t>Increase following distances on dusty roads.</a:t>
            </a:r>
          </a:p>
        </p:txBody>
      </p:sp>
      <p:sp>
        <p:nvSpPr>
          <p:cNvPr id="13" name="TextBox 12"/>
          <p:cNvSpPr txBox="1"/>
          <p:nvPr/>
        </p:nvSpPr>
        <p:spPr>
          <a:xfrm>
            <a:off x="7381325" y="3301672"/>
            <a:ext cx="4527725" cy="830997"/>
          </a:xfrm>
          <a:prstGeom prst="rect">
            <a:avLst/>
          </a:prstGeom>
          <a:noFill/>
        </p:spPr>
        <p:txBody>
          <a:bodyPr wrap="square" rtlCol="0">
            <a:spAutoFit/>
          </a:bodyPr>
          <a:lstStyle/>
          <a:p>
            <a:r>
              <a:rPr lang="en-US" sz="1600" dirty="0">
                <a:solidFill>
                  <a:schemeClr val="bg1"/>
                </a:solidFill>
                <a:latin typeface="MV Boli" panose="02000500030200090000" pitchFamily="2" charset="0"/>
                <a:cs typeface="MV Boli" panose="02000500030200090000" pitchFamily="2" charset="0"/>
              </a:rPr>
              <a:t>Be alert for signs of fatigue and take breaks as necessary. Drink water before, during and after your shift. </a:t>
            </a:r>
            <a:endParaRPr lang="en-US" sz="1600" dirty="0">
              <a:latin typeface="MV Boli" panose="02000500030200090000" pitchFamily="2" charset="0"/>
              <a:cs typeface="MV Boli" panose="02000500030200090000" pitchFamily="2" charset="0"/>
            </a:endParaRPr>
          </a:p>
        </p:txBody>
      </p:sp>
      <p:sp>
        <p:nvSpPr>
          <p:cNvPr id="14" name="TextBox 13"/>
          <p:cNvSpPr txBox="1"/>
          <p:nvPr/>
        </p:nvSpPr>
        <p:spPr>
          <a:xfrm>
            <a:off x="7381325" y="4095834"/>
            <a:ext cx="4527725" cy="861774"/>
          </a:xfrm>
          <a:prstGeom prst="rect">
            <a:avLst/>
          </a:prstGeom>
          <a:noFill/>
        </p:spPr>
        <p:txBody>
          <a:bodyPr wrap="square" rtlCol="0">
            <a:spAutoFit/>
          </a:bodyPr>
          <a:lstStyle/>
          <a:p>
            <a:r>
              <a:rPr lang="en-US" sz="1600" dirty="0">
                <a:solidFill>
                  <a:schemeClr val="bg1"/>
                </a:solidFill>
                <a:latin typeface="MV Boli" panose="02000500030200090000" pitchFamily="2" charset="0"/>
                <a:cs typeface="MV Boli" panose="02000500030200090000" pitchFamily="2" charset="0"/>
              </a:rPr>
              <a:t>Drive defensively! Expect the unexpected around every turn. Drive with headlights on, </a:t>
            </a:r>
            <a:r>
              <a:rPr lang="en-US" dirty="0">
                <a:solidFill>
                  <a:schemeClr val="bg1"/>
                </a:solidFill>
                <a:latin typeface="MV Boli" panose="02000500030200090000" pitchFamily="2" charset="0"/>
                <a:cs typeface="MV Boli" panose="02000500030200090000" pitchFamily="2" charset="0"/>
              </a:rPr>
              <a:t>Increase following distances</a:t>
            </a:r>
            <a:endParaRPr lang="en-US" sz="2800" dirty="0">
              <a:latin typeface="MV Boli" panose="02000500030200090000" pitchFamily="2" charset="0"/>
              <a:cs typeface="MV Boli" panose="02000500030200090000" pitchFamily="2" charset="0"/>
            </a:endParaRPr>
          </a:p>
        </p:txBody>
      </p:sp>
      <p:sp>
        <p:nvSpPr>
          <p:cNvPr id="15" name="TextBox 14"/>
          <p:cNvSpPr txBox="1"/>
          <p:nvPr/>
        </p:nvSpPr>
        <p:spPr>
          <a:xfrm>
            <a:off x="1004497" y="4293879"/>
            <a:ext cx="854721" cy="400110"/>
          </a:xfrm>
          <a:prstGeom prst="rect">
            <a:avLst/>
          </a:prstGeom>
          <a:noFill/>
        </p:spPr>
        <p:txBody>
          <a:bodyPr wrap="none" rtlCol="0">
            <a:spAutoFit/>
          </a:bodyPr>
          <a:lstStyle/>
          <a:p>
            <a:r>
              <a:rPr lang="en-US" sz="2000" dirty="0" err="1">
                <a:solidFill>
                  <a:schemeClr val="bg1"/>
                </a:solidFill>
                <a:latin typeface="MV Boli" panose="02000500030200090000" pitchFamily="2" charset="0"/>
                <a:cs typeface="MV Boli" panose="02000500030200090000" pitchFamily="2" charset="0"/>
              </a:rPr>
              <a:t>Div</a:t>
            </a:r>
            <a:r>
              <a:rPr lang="en-US" sz="2000" dirty="0">
                <a:solidFill>
                  <a:schemeClr val="bg1"/>
                </a:solidFill>
                <a:latin typeface="MV Boli" panose="02000500030200090000" pitchFamily="2" charset="0"/>
                <a:cs typeface="MV Boli" panose="02000500030200090000" pitchFamily="2" charset="0"/>
              </a:rPr>
              <a:t> A</a:t>
            </a:r>
            <a:endParaRPr lang="en-US" sz="32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25743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37572" y="254121"/>
            <a:ext cx="4421625" cy="6426898"/>
          </a:xfrm>
          <a:prstGeom prst="rect">
            <a:avLst/>
          </a:prstGeom>
        </p:spPr>
      </p:pic>
      <p:sp>
        <p:nvSpPr>
          <p:cNvPr id="3" name="Rectangle 2"/>
          <p:cNvSpPr/>
          <p:nvPr/>
        </p:nvSpPr>
        <p:spPr>
          <a:xfrm>
            <a:off x="511278" y="348984"/>
            <a:ext cx="6096000" cy="4247317"/>
          </a:xfrm>
          <a:prstGeom prst="rect">
            <a:avLst/>
          </a:prstGeom>
        </p:spPr>
        <p:txBody>
          <a:bodyPr>
            <a:spAutoFit/>
          </a:bodyPr>
          <a:lstStyle/>
          <a:p>
            <a:r>
              <a:rPr lang="en-US" dirty="0"/>
              <a:t> Preparing for the Planning Meeting </a:t>
            </a:r>
          </a:p>
          <a:p>
            <a:endParaRPr lang="en-US" dirty="0"/>
          </a:p>
          <a:p>
            <a:r>
              <a:rPr lang="en-US" dirty="0"/>
              <a:t>Following the Tactics Meeting, preparations are made for the </a:t>
            </a:r>
          </a:p>
          <a:p>
            <a:r>
              <a:rPr lang="en-US" dirty="0"/>
              <a:t>Planning Meeting, to include the following actions coordinated </a:t>
            </a:r>
          </a:p>
          <a:p>
            <a:r>
              <a:rPr lang="en-US" dirty="0"/>
              <a:t>by the Planning Section: </a:t>
            </a:r>
          </a:p>
          <a:p>
            <a:endParaRPr lang="en-US" dirty="0"/>
          </a:p>
          <a:p>
            <a:r>
              <a:rPr lang="en-US" dirty="0"/>
              <a:t>Review the ICS Form 215 developed in the Tactics </a:t>
            </a:r>
          </a:p>
          <a:p>
            <a:r>
              <a:rPr lang="en-US" dirty="0"/>
              <a:t>Meeting. </a:t>
            </a:r>
          </a:p>
          <a:p>
            <a:r>
              <a:rPr lang="en-US" dirty="0"/>
              <a:t>Review the ICS Form 215A, Incident Safety Analysis </a:t>
            </a:r>
          </a:p>
          <a:p>
            <a:r>
              <a:rPr lang="en-US" dirty="0"/>
              <a:t>(prepared by the Safety Officer), based on the </a:t>
            </a:r>
          </a:p>
          <a:p>
            <a:r>
              <a:rPr lang="en-US" dirty="0"/>
              <a:t>information in the ICS Form 215. </a:t>
            </a:r>
          </a:p>
          <a:p>
            <a:r>
              <a:rPr lang="en-US" dirty="0"/>
              <a:t> Assess current operations effectiveness and resource </a:t>
            </a:r>
          </a:p>
          <a:p>
            <a:r>
              <a:rPr lang="en-US" dirty="0"/>
              <a:t>efficiency. </a:t>
            </a:r>
          </a:p>
          <a:p>
            <a:r>
              <a:rPr lang="en-US" dirty="0"/>
              <a:t> Gather information to support incident management </a:t>
            </a:r>
          </a:p>
          <a:p>
            <a:r>
              <a:rPr lang="en-US" dirty="0"/>
              <a:t>decisions. </a:t>
            </a:r>
          </a:p>
        </p:txBody>
      </p:sp>
      <p:sp>
        <p:nvSpPr>
          <p:cNvPr id="4" name="Rectangle: Rounded Corners 3"/>
          <p:cNvSpPr/>
          <p:nvPr/>
        </p:nvSpPr>
        <p:spPr>
          <a:xfrm>
            <a:off x="8649929" y="254121"/>
            <a:ext cx="1592826" cy="11577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80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81193" y="234589"/>
            <a:ext cx="4333161" cy="6306386"/>
          </a:xfrm>
          <a:prstGeom prst="rect">
            <a:avLst/>
          </a:prstGeom>
        </p:spPr>
      </p:pic>
      <p:sp>
        <p:nvSpPr>
          <p:cNvPr id="3" name="Rectangle 2"/>
          <p:cNvSpPr/>
          <p:nvPr/>
        </p:nvSpPr>
        <p:spPr>
          <a:xfrm>
            <a:off x="265471" y="347117"/>
            <a:ext cx="6710516" cy="6555641"/>
          </a:xfrm>
          <a:prstGeom prst="rect">
            <a:avLst/>
          </a:prstGeom>
        </p:spPr>
        <p:txBody>
          <a:bodyPr wrap="square">
            <a:spAutoFit/>
          </a:bodyPr>
          <a:lstStyle/>
          <a:p>
            <a:r>
              <a:rPr lang="en-US" sz="2000" dirty="0"/>
              <a:t> </a:t>
            </a:r>
            <a:r>
              <a:rPr lang="en-US" sz="2800" b="1" dirty="0">
                <a:solidFill>
                  <a:srgbClr val="FFFF00"/>
                </a:solidFill>
              </a:rPr>
              <a:t>Planning Meeting </a:t>
            </a:r>
          </a:p>
          <a:p>
            <a:endParaRPr lang="en-US" sz="2800" dirty="0">
              <a:solidFill>
                <a:srgbClr val="FFFF00"/>
              </a:solidFill>
            </a:endParaRPr>
          </a:p>
          <a:p>
            <a:r>
              <a:rPr lang="en-US" sz="2800" dirty="0">
                <a:solidFill>
                  <a:srgbClr val="FFFF00"/>
                </a:solidFill>
              </a:rPr>
              <a:t>Opportunity for the Command and General Staff to review and validate the operational plan as proposed by the Operations Section Chief. </a:t>
            </a:r>
          </a:p>
          <a:p>
            <a:endParaRPr lang="en-US" sz="2800" dirty="0">
              <a:solidFill>
                <a:srgbClr val="FFFF00"/>
              </a:solidFill>
            </a:endParaRPr>
          </a:p>
          <a:p>
            <a:r>
              <a:rPr lang="en-US" sz="2800" dirty="0">
                <a:solidFill>
                  <a:srgbClr val="FFFF00"/>
                </a:solidFill>
              </a:rPr>
              <a:t>All Command and General Staff. The Planning Section Chief conducts the Planning Meeting.   </a:t>
            </a:r>
          </a:p>
          <a:p>
            <a:endParaRPr lang="en-US" sz="2800" dirty="0">
              <a:solidFill>
                <a:srgbClr val="FFFF00"/>
              </a:solidFill>
            </a:endParaRPr>
          </a:p>
          <a:p>
            <a:r>
              <a:rPr lang="en-US" sz="2800" dirty="0">
                <a:solidFill>
                  <a:srgbClr val="FFFF00"/>
                </a:solidFill>
              </a:rPr>
              <a:t>At the conclusion of the meeting, the Planning Section Staff will indicate when all elements of the plan and support documents are required to be submitted. </a:t>
            </a:r>
          </a:p>
        </p:txBody>
      </p:sp>
      <p:sp>
        <p:nvSpPr>
          <p:cNvPr id="4" name="Rectangle: Rounded Corners 3"/>
          <p:cNvSpPr/>
          <p:nvPr/>
        </p:nvSpPr>
        <p:spPr>
          <a:xfrm>
            <a:off x="9866671" y="435078"/>
            <a:ext cx="1592826" cy="11577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89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14766" y="219745"/>
            <a:ext cx="4302486" cy="6371175"/>
          </a:xfrm>
          <a:prstGeom prst="rect">
            <a:avLst/>
          </a:prstGeom>
        </p:spPr>
      </p:pic>
      <p:sp>
        <p:nvSpPr>
          <p:cNvPr id="3" name="TextBox 2"/>
          <p:cNvSpPr txBox="1"/>
          <p:nvPr/>
        </p:nvSpPr>
        <p:spPr>
          <a:xfrm>
            <a:off x="1228508" y="593313"/>
            <a:ext cx="4499052" cy="830997"/>
          </a:xfrm>
          <a:prstGeom prst="rect">
            <a:avLst/>
          </a:prstGeom>
          <a:noFill/>
        </p:spPr>
        <p:txBody>
          <a:bodyPr wrap="none" rtlCol="0">
            <a:spAutoFit/>
          </a:bodyPr>
          <a:lstStyle/>
          <a:p>
            <a:r>
              <a:rPr lang="en-US" sz="4800" b="1" dirty="0">
                <a:solidFill>
                  <a:srgbClr val="FFFF00"/>
                </a:solidFill>
              </a:rPr>
              <a:t>The Planning “P”</a:t>
            </a:r>
            <a:endParaRPr lang="en-US" b="1" dirty="0">
              <a:solidFill>
                <a:srgbClr val="FFFF00"/>
              </a:solidFill>
            </a:endParaRPr>
          </a:p>
        </p:txBody>
      </p:sp>
      <p:cxnSp>
        <p:nvCxnSpPr>
          <p:cNvPr id="5" name="Connector: Curved 4"/>
          <p:cNvCxnSpPr>
            <a:cxnSpLocks/>
          </p:cNvCxnSpPr>
          <p:nvPr/>
        </p:nvCxnSpPr>
        <p:spPr>
          <a:xfrm rot="5400000" flipH="1" flipV="1">
            <a:off x="6248321" y="5284155"/>
            <a:ext cx="2415494" cy="2"/>
          </a:xfrm>
          <a:prstGeom prst="curvedConnector3">
            <a:avLst>
              <a:gd name="adj1" fmla="val 50000"/>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Connector: Curved 13"/>
          <p:cNvCxnSpPr>
            <a:cxnSpLocks/>
          </p:cNvCxnSpPr>
          <p:nvPr/>
        </p:nvCxnSpPr>
        <p:spPr>
          <a:xfrm rot="5400000" flipH="1" flipV="1">
            <a:off x="6100262" y="2364616"/>
            <a:ext cx="2711611" cy="3"/>
          </a:xfrm>
          <a:prstGeom prst="curvedConnector3">
            <a:avLst>
              <a:gd name="adj1" fmla="val 50000"/>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Connector: Curved 17"/>
          <p:cNvCxnSpPr>
            <a:cxnSpLocks/>
          </p:cNvCxnSpPr>
          <p:nvPr/>
        </p:nvCxnSpPr>
        <p:spPr>
          <a:xfrm>
            <a:off x="7824751" y="502571"/>
            <a:ext cx="2959585" cy="12700"/>
          </a:xfrm>
          <a:prstGeom prst="curvedConnector3">
            <a:avLst>
              <a:gd name="adj1" fmla="val 50000"/>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Connector: Curved 24"/>
          <p:cNvCxnSpPr>
            <a:cxnSpLocks/>
          </p:cNvCxnSpPr>
          <p:nvPr/>
        </p:nvCxnSpPr>
        <p:spPr>
          <a:xfrm rot="5400000">
            <a:off x="9891561" y="2274948"/>
            <a:ext cx="2651294" cy="12700"/>
          </a:xfrm>
          <a:prstGeom prst="curvedConnector3">
            <a:avLst>
              <a:gd name="adj1" fmla="val 50000"/>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Connector: Curved 27"/>
          <p:cNvCxnSpPr>
            <a:cxnSpLocks/>
          </p:cNvCxnSpPr>
          <p:nvPr/>
        </p:nvCxnSpPr>
        <p:spPr>
          <a:xfrm rot="10800000">
            <a:off x="7824751" y="3978687"/>
            <a:ext cx="3008446" cy="12700"/>
          </a:xfrm>
          <a:prstGeom prst="curvedConnector3">
            <a:avLst>
              <a:gd name="adj1" fmla="val 50000"/>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83000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0" y="152400"/>
            <a:ext cx="6565490" cy="6565490"/>
          </a:xfrm>
          <a:prstGeom prst="rect">
            <a:avLst/>
          </a:prstGeom>
        </p:spPr>
      </p:pic>
    </p:spTree>
    <p:extLst>
      <p:ext uri="{BB962C8B-B14F-4D97-AF65-F5344CB8AC3E}">
        <p14:creationId xmlns:p14="http://schemas.microsoft.com/office/powerpoint/2010/main" val="4096726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05443" y="206478"/>
            <a:ext cx="4368801" cy="6496397"/>
          </a:xfrm>
          <a:prstGeom prst="rect">
            <a:avLst/>
          </a:prstGeom>
        </p:spPr>
      </p:pic>
      <p:sp>
        <p:nvSpPr>
          <p:cNvPr id="3" name="Rectangle 2"/>
          <p:cNvSpPr/>
          <p:nvPr/>
        </p:nvSpPr>
        <p:spPr>
          <a:xfrm>
            <a:off x="290052" y="0"/>
            <a:ext cx="6582696" cy="6463308"/>
          </a:xfrm>
          <a:prstGeom prst="rect">
            <a:avLst/>
          </a:prstGeom>
        </p:spPr>
        <p:txBody>
          <a:bodyPr wrap="square">
            <a:spAutoFit/>
          </a:bodyPr>
          <a:lstStyle/>
          <a:p>
            <a:r>
              <a:rPr lang="en-US" b="1" dirty="0">
                <a:solidFill>
                  <a:srgbClr val="FFFF00"/>
                </a:solidFill>
              </a:rPr>
              <a:t>IAP Preparation and Approval </a:t>
            </a:r>
          </a:p>
          <a:p>
            <a:endParaRPr lang="en-US" dirty="0">
              <a:solidFill>
                <a:srgbClr val="FFFF00"/>
              </a:solidFill>
            </a:endParaRPr>
          </a:p>
          <a:p>
            <a:r>
              <a:rPr lang="en-US" dirty="0">
                <a:solidFill>
                  <a:srgbClr val="FFFF00"/>
                </a:solidFill>
              </a:rPr>
              <a:t>The next step in the Incident Action Planning Process is plan </a:t>
            </a:r>
          </a:p>
          <a:p>
            <a:r>
              <a:rPr lang="en-US" dirty="0">
                <a:solidFill>
                  <a:srgbClr val="FFFF00"/>
                </a:solidFill>
              </a:rPr>
              <a:t>preparation and approval.  The written plan is comprised of a </a:t>
            </a:r>
          </a:p>
          <a:p>
            <a:r>
              <a:rPr lang="en-US" dirty="0">
                <a:solidFill>
                  <a:srgbClr val="FFFF00"/>
                </a:solidFill>
              </a:rPr>
              <a:t>series of standard forms and supporting documents that </a:t>
            </a:r>
          </a:p>
          <a:p>
            <a:r>
              <a:rPr lang="en-US" dirty="0">
                <a:solidFill>
                  <a:srgbClr val="FFFF00"/>
                </a:solidFill>
              </a:rPr>
              <a:t>convey the Incident Commander’s intent and the Operations </a:t>
            </a:r>
          </a:p>
          <a:p>
            <a:r>
              <a:rPr lang="en-US" dirty="0">
                <a:solidFill>
                  <a:srgbClr val="FFFF00"/>
                </a:solidFill>
              </a:rPr>
              <a:t>Section direction for the accomplishment of the plan for that </a:t>
            </a:r>
          </a:p>
          <a:p>
            <a:r>
              <a:rPr lang="en-US" dirty="0">
                <a:solidFill>
                  <a:srgbClr val="FFFF00"/>
                </a:solidFill>
              </a:rPr>
              <a:t>Operational Period. </a:t>
            </a:r>
          </a:p>
          <a:p>
            <a:endParaRPr lang="en-US" dirty="0">
              <a:solidFill>
                <a:srgbClr val="FFFF00"/>
              </a:solidFill>
            </a:endParaRPr>
          </a:p>
          <a:p>
            <a:r>
              <a:rPr lang="en-US" dirty="0">
                <a:solidFill>
                  <a:srgbClr val="FFFF00"/>
                </a:solidFill>
              </a:rPr>
              <a:t>Standard Components include”</a:t>
            </a:r>
          </a:p>
          <a:p>
            <a:r>
              <a:rPr lang="en-US" dirty="0">
                <a:solidFill>
                  <a:srgbClr val="FFFF00"/>
                </a:solidFill>
              </a:rPr>
              <a:t>	202 – Incident Objectives</a:t>
            </a:r>
          </a:p>
          <a:p>
            <a:r>
              <a:rPr lang="en-US" dirty="0">
                <a:solidFill>
                  <a:srgbClr val="FFFF00"/>
                </a:solidFill>
              </a:rPr>
              <a:t>	203 – Organizational Assignment List</a:t>
            </a:r>
          </a:p>
          <a:p>
            <a:r>
              <a:rPr lang="en-US" dirty="0">
                <a:solidFill>
                  <a:srgbClr val="FFFF00"/>
                </a:solidFill>
              </a:rPr>
              <a:t>	204 – Division Assignment List</a:t>
            </a:r>
          </a:p>
          <a:p>
            <a:r>
              <a:rPr lang="en-US" dirty="0">
                <a:solidFill>
                  <a:srgbClr val="FFFF00"/>
                </a:solidFill>
              </a:rPr>
              <a:t>	205 – Communications Plan</a:t>
            </a:r>
          </a:p>
          <a:p>
            <a:r>
              <a:rPr lang="en-US" dirty="0">
                <a:solidFill>
                  <a:srgbClr val="FFFF00"/>
                </a:solidFill>
              </a:rPr>
              <a:t>	206 – Medical Plan</a:t>
            </a:r>
          </a:p>
          <a:p>
            <a:r>
              <a:rPr lang="en-US" dirty="0">
                <a:solidFill>
                  <a:srgbClr val="FFFF00"/>
                </a:solidFill>
              </a:rPr>
              <a:t>	208 – Safety Plan</a:t>
            </a:r>
          </a:p>
          <a:p>
            <a:r>
              <a:rPr lang="en-US" dirty="0">
                <a:solidFill>
                  <a:srgbClr val="FFFF00"/>
                </a:solidFill>
              </a:rPr>
              <a:t>	215A – IAP Safety Analysis</a:t>
            </a:r>
          </a:p>
          <a:p>
            <a:r>
              <a:rPr lang="en-US" dirty="0">
                <a:solidFill>
                  <a:srgbClr val="FFFF00"/>
                </a:solidFill>
              </a:rPr>
              <a:t>	220 – Air Operations Summary</a:t>
            </a:r>
          </a:p>
          <a:p>
            <a:r>
              <a:rPr lang="en-US" dirty="0">
                <a:solidFill>
                  <a:srgbClr val="FFFF00"/>
                </a:solidFill>
              </a:rPr>
              <a:t>	Weather Forecast</a:t>
            </a:r>
          </a:p>
          <a:p>
            <a:r>
              <a:rPr lang="en-US" dirty="0">
                <a:solidFill>
                  <a:srgbClr val="FFFF00"/>
                </a:solidFill>
              </a:rPr>
              <a:t>	Incident Maps – Operations, Travel, Base </a:t>
            </a:r>
          </a:p>
          <a:p>
            <a:r>
              <a:rPr lang="en-US" dirty="0">
                <a:solidFill>
                  <a:srgbClr val="FFFF00"/>
                </a:solidFill>
              </a:rPr>
              <a:t>	214 – Activity Log (Blank)</a:t>
            </a:r>
          </a:p>
          <a:p>
            <a:endParaRPr lang="en-US" dirty="0"/>
          </a:p>
          <a:p>
            <a:r>
              <a:rPr lang="en-US" dirty="0"/>
              <a:t> </a:t>
            </a:r>
          </a:p>
        </p:txBody>
      </p:sp>
      <p:sp>
        <p:nvSpPr>
          <p:cNvPr id="4" name="Rectangle: Rounded Corners 3"/>
          <p:cNvSpPr/>
          <p:nvPr/>
        </p:nvSpPr>
        <p:spPr>
          <a:xfrm>
            <a:off x="10051025" y="1371599"/>
            <a:ext cx="1349477" cy="10766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538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34395" y="243349"/>
            <a:ext cx="4331580" cy="6452145"/>
          </a:xfrm>
          <a:prstGeom prst="rect">
            <a:avLst/>
          </a:prstGeom>
        </p:spPr>
      </p:pic>
      <p:sp>
        <p:nvSpPr>
          <p:cNvPr id="3" name="Rectangle 2"/>
          <p:cNvSpPr/>
          <p:nvPr/>
        </p:nvSpPr>
        <p:spPr>
          <a:xfrm>
            <a:off x="459658" y="393229"/>
            <a:ext cx="6096000" cy="6001643"/>
          </a:xfrm>
          <a:prstGeom prst="rect">
            <a:avLst/>
          </a:prstGeom>
        </p:spPr>
        <p:txBody>
          <a:bodyPr>
            <a:spAutoFit/>
          </a:bodyPr>
          <a:lstStyle/>
          <a:p>
            <a:r>
              <a:rPr lang="en-US" sz="2400" b="1" dirty="0">
                <a:solidFill>
                  <a:srgbClr val="FFFF00"/>
                </a:solidFill>
              </a:rPr>
              <a:t>Operations Period Briefing </a:t>
            </a:r>
          </a:p>
          <a:p>
            <a:endParaRPr lang="en-US" sz="2400" dirty="0">
              <a:solidFill>
                <a:srgbClr val="FFFF00"/>
              </a:solidFill>
            </a:endParaRPr>
          </a:p>
          <a:p>
            <a:r>
              <a:rPr lang="en-US" sz="2400" dirty="0">
                <a:solidFill>
                  <a:srgbClr val="FFFF00"/>
                </a:solidFill>
              </a:rPr>
              <a:t>The Operations Period Briefing may be referred to as the Operational Briefing or the Shift Briefing.  This briefing is conducted at the beginning of each Operational Period and </a:t>
            </a:r>
          </a:p>
          <a:p>
            <a:r>
              <a:rPr lang="en-US" sz="2400" dirty="0">
                <a:solidFill>
                  <a:srgbClr val="FFFF00"/>
                </a:solidFill>
              </a:rPr>
              <a:t>presents the Incident Action Plan to supervisors of tactical resources. </a:t>
            </a:r>
          </a:p>
          <a:p>
            <a:endParaRPr lang="en-US" sz="2400" dirty="0">
              <a:solidFill>
                <a:srgbClr val="FFFF00"/>
              </a:solidFill>
            </a:endParaRPr>
          </a:p>
          <a:p>
            <a:r>
              <a:rPr lang="en-US" sz="2400" dirty="0">
                <a:solidFill>
                  <a:srgbClr val="FFFF00"/>
                </a:solidFill>
              </a:rPr>
              <a:t>Following the Operations Period Briefing supervisors will meet with their assigned resources for a detailed briefing on </a:t>
            </a:r>
          </a:p>
          <a:p>
            <a:r>
              <a:rPr lang="en-US" sz="2400" dirty="0">
                <a:solidFill>
                  <a:srgbClr val="FFFF00"/>
                </a:solidFill>
              </a:rPr>
              <a:t>their respective assignments. </a:t>
            </a:r>
          </a:p>
          <a:p>
            <a:endParaRPr lang="en-US" dirty="0"/>
          </a:p>
          <a:p>
            <a:r>
              <a:rPr lang="en-US" dirty="0"/>
              <a:t> </a:t>
            </a:r>
          </a:p>
          <a:p>
            <a:endParaRPr lang="en-US" dirty="0"/>
          </a:p>
          <a:p>
            <a:r>
              <a:rPr lang="en-US" dirty="0"/>
              <a:t> </a:t>
            </a:r>
          </a:p>
        </p:txBody>
      </p:sp>
      <p:sp>
        <p:nvSpPr>
          <p:cNvPr id="4" name="Rectangle: Rounded Corners 3"/>
          <p:cNvSpPr/>
          <p:nvPr/>
        </p:nvSpPr>
        <p:spPr>
          <a:xfrm>
            <a:off x="10264877" y="2094273"/>
            <a:ext cx="1349478" cy="11577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95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53246" y="140110"/>
            <a:ext cx="5366289" cy="6650911"/>
          </a:xfrm>
          <a:prstGeom prst="rect">
            <a:avLst/>
          </a:prstGeom>
        </p:spPr>
      </p:pic>
    </p:spTree>
    <p:extLst>
      <p:ext uri="{BB962C8B-B14F-4D97-AF65-F5344CB8AC3E}">
        <p14:creationId xmlns:p14="http://schemas.microsoft.com/office/powerpoint/2010/main" val="1211886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97356" y="199103"/>
            <a:ext cx="4350631" cy="6376953"/>
          </a:xfrm>
          <a:prstGeom prst="rect">
            <a:avLst/>
          </a:prstGeom>
        </p:spPr>
      </p:pic>
      <p:sp>
        <p:nvSpPr>
          <p:cNvPr id="3" name="Rectangle 2"/>
          <p:cNvSpPr/>
          <p:nvPr/>
        </p:nvSpPr>
        <p:spPr>
          <a:xfrm>
            <a:off x="267929" y="199103"/>
            <a:ext cx="6553200" cy="5909310"/>
          </a:xfrm>
          <a:prstGeom prst="rect">
            <a:avLst/>
          </a:prstGeom>
        </p:spPr>
        <p:txBody>
          <a:bodyPr wrap="square">
            <a:spAutoFit/>
          </a:bodyPr>
          <a:lstStyle/>
          <a:p>
            <a:r>
              <a:rPr lang="en-US" sz="2400" b="1" dirty="0">
                <a:solidFill>
                  <a:srgbClr val="FFFF00"/>
                </a:solidFill>
              </a:rPr>
              <a:t>Execute Plan and Assess Progress </a:t>
            </a:r>
          </a:p>
          <a:p>
            <a:endParaRPr lang="en-US" sz="2400" dirty="0">
              <a:solidFill>
                <a:srgbClr val="FFFF00"/>
              </a:solidFill>
            </a:endParaRPr>
          </a:p>
          <a:p>
            <a:r>
              <a:rPr lang="en-US" sz="2400" dirty="0">
                <a:solidFill>
                  <a:srgbClr val="FFFF00"/>
                </a:solidFill>
              </a:rPr>
              <a:t>The Operations Section directs the implementation of the plan.  The supervisory personnel within the Operations Section are responsible for implementation of the plan for the specific Operational Period. </a:t>
            </a:r>
          </a:p>
          <a:p>
            <a:endParaRPr lang="en-US" sz="2400" dirty="0">
              <a:solidFill>
                <a:srgbClr val="FFFF00"/>
              </a:solidFill>
            </a:endParaRPr>
          </a:p>
          <a:p>
            <a:r>
              <a:rPr lang="en-US" sz="2400" dirty="0">
                <a:solidFill>
                  <a:srgbClr val="FFFF00"/>
                </a:solidFill>
              </a:rPr>
              <a:t>The plan is evaluated and progress is assessed.</a:t>
            </a:r>
          </a:p>
          <a:p>
            <a:endParaRPr lang="en-US" sz="2400" dirty="0">
              <a:solidFill>
                <a:srgbClr val="FFFF00"/>
              </a:solidFill>
            </a:endParaRPr>
          </a:p>
          <a:p>
            <a:r>
              <a:rPr lang="en-US" sz="2400" dirty="0">
                <a:solidFill>
                  <a:srgbClr val="FFFF00"/>
                </a:solidFill>
              </a:rPr>
              <a:t>Based on progress, Objectives are updated or deemed to be still valid. </a:t>
            </a:r>
          </a:p>
          <a:p>
            <a:endParaRPr lang="en-US" sz="2400" dirty="0">
              <a:solidFill>
                <a:srgbClr val="FFFF00"/>
              </a:solidFill>
            </a:endParaRPr>
          </a:p>
          <a:p>
            <a:r>
              <a:rPr lang="en-US" sz="2400" b="1" dirty="0">
                <a:solidFill>
                  <a:srgbClr val="FFFF00"/>
                </a:solidFill>
              </a:rPr>
              <a:t>Process starts over</a:t>
            </a:r>
          </a:p>
          <a:p>
            <a:endParaRPr lang="en-US" sz="2400" dirty="0">
              <a:solidFill>
                <a:srgbClr val="FFFF00"/>
              </a:solidFill>
            </a:endParaRPr>
          </a:p>
          <a:p>
            <a:endParaRPr lang="en-US" dirty="0"/>
          </a:p>
        </p:txBody>
      </p:sp>
      <p:sp>
        <p:nvSpPr>
          <p:cNvPr id="4" name="Rectangle: Rounded Corners 3"/>
          <p:cNvSpPr/>
          <p:nvPr/>
        </p:nvSpPr>
        <p:spPr>
          <a:xfrm>
            <a:off x="8760542" y="3016046"/>
            <a:ext cx="2728452" cy="11577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70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14991" y="223177"/>
            <a:ext cx="4302486" cy="6371175"/>
          </a:xfrm>
          <a:prstGeom prst="rect">
            <a:avLst/>
          </a:prstGeom>
        </p:spPr>
      </p:pic>
      <p:sp>
        <p:nvSpPr>
          <p:cNvPr id="3" name="Rectangle: Rounded Corners 2"/>
          <p:cNvSpPr/>
          <p:nvPr/>
        </p:nvSpPr>
        <p:spPr>
          <a:xfrm>
            <a:off x="7214991" y="2297915"/>
            <a:ext cx="1592826" cy="19127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79871" y="2396612"/>
            <a:ext cx="5012013" cy="707886"/>
          </a:xfrm>
          <a:prstGeom prst="rect">
            <a:avLst/>
          </a:prstGeom>
          <a:noFill/>
        </p:spPr>
        <p:txBody>
          <a:bodyPr wrap="none" rtlCol="0">
            <a:spAutoFit/>
          </a:bodyPr>
          <a:lstStyle/>
          <a:p>
            <a:r>
              <a:rPr lang="en-US" sz="4000" b="1" dirty="0">
                <a:solidFill>
                  <a:srgbClr val="FFFF00"/>
                </a:solidFill>
              </a:rPr>
              <a:t>Questions - Comments</a:t>
            </a:r>
            <a:endParaRPr lang="en-US" b="1" dirty="0">
              <a:solidFill>
                <a:srgbClr val="FFFF00"/>
              </a:solidFill>
            </a:endParaRPr>
          </a:p>
        </p:txBody>
      </p:sp>
    </p:spTree>
    <p:extLst>
      <p:ext uri="{BB962C8B-B14F-4D97-AF65-F5344CB8AC3E}">
        <p14:creationId xmlns:p14="http://schemas.microsoft.com/office/powerpoint/2010/main" val="1312842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44294" y="285892"/>
            <a:ext cx="4256573" cy="6309030"/>
          </a:xfrm>
          <a:prstGeom prst="rect">
            <a:avLst/>
          </a:prstGeom>
        </p:spPr>
      </p:pic>
      <p:sp>
        <p:nvSpPr>
          <p:cNvPr id="3" name="Rectangle 2"/>
          <p:cNvSpPr/>
          <p:nvPr/>
        </p:nvSpPr>
        <p:spPr>
          <a:xfrm>
            <a:off x="383908" y="439803"/>
            <a:ext cx="6505503" cy="5693866"/>
          </a:xfrm>
          <a:prstGeom prst="rect">
            <a:avLst/>
          </a:prstGeom>
        </p:spPr>
        <p:txBody>
          <a:bodyPr wrap="square">
            <a:spAutoFit/>
          </a:bodyPr>
          <a:lstStyle/>
          <a:p>
            <a:r>
              <a:rPr lang="en-US" sz="2800" b="1" dirty="0">
                <a:solidFill>
                  <a:srgbClr val="FFFF00"/>
                </a:solidFill>
              </a:rPr>
              <a:t>Initial Response </a:t>
            </a:r>
          </a:p>
          <a:p>
            <a:endParaRPr lang="en-US" sz="2800" dirty="0">
              <a:solidFill>
                <a:srgbClr val="FFFF00"/>
              </a:solidFill>
            </a:endParaRPr>
          </a:p>
          <a:p>
            <a:r>
              <a:rPr lang="en-US" sz="2800" dirty="0">
                <a:solidFill>
                  <a:srgbClr val="FFFF00"/>
                </a:solidFill>
              </a:rPr>
              <a:t>Planning begins with a thorough size-up that provides information needed to make initial management decisions.    </a:t>
            </a:r>
          </a:p>
          <a:p>
            <a:endParaRPr lang="en-US" sz="2800" dirty="0">
              <a:solidFill>
                <a:srgbClr val="FFFF00"/>
              </a:solidFill>
            </a:endParaRPr>
          </a:p>
          <a:p>
            <a:r>
              <a:rPr lang="en-US" sz="2800" dirty="0">
                <a:solidFill>
                  <a:srgbClr val="FFFF00"/>
                </a:solidFill>
              </a:rPr>
              <a:t>The ICS Form 201 provides Command Staff with information about the incident situation and the resources allocated to the incident.  This form serves as a permanent record of the initial response to the incident and can be used for transfer of command. </a:t>
            </a:r>
          </a:p>
        </p:txBody>
      </p:sp>
      <p:sp>
        <p:nvSpPr>
          <p:cNvPr id="4" name="Rectangle: Rounded Corners 3"/>
          <p:cNvSpPr/>
          <p:nvPr/>
        </p:nvSpPr>
        <p:spPr>
          <a:xfrm>
            <a:off x="7123471" y="4100053"/>
            <a:ext cx="1592826" cy="11577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44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744" y="234591"/>
            <a:ext cx="5267325" cy="6315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32" y="304338"/>
            <a:ext cx="5906423" cy="6245328"/>
          </a:xfrm>
          <a:prstGeom prst="rect">
            <a:avLst/>
          </a:prstGeom>
        </p:spPr>
      </p:pic>
    </p:spTree>
    <p:extLst>
      <p:ext uri="{BB962C8B-B14F-4D97-AF65-F5344CB8AC3E}">
        <p14:creationId xmlns:p14="http://schemas.microsoft.com/office/powerpoint/2010/main" val="3304550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1" y="418485"/>
            <a:ext cx="7042356" cy="52817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982" y="309715"/>
            <a:ext cx="4269658" cy="5692877"/>
          </a:xfrm>
          <a:prstGeom prst="rect">
            <a:avLst/>
          </a:prstGeom>
        </p:spPr>
      </p:pic>
    </p:spTree>
    <p:extLst>
      <p:ext uri="{BB962C8B-B14F-4D97-AF65-F5344CB8AC3E}">
        <p14:creationId xmlns:p14="http://schemas.microsoft.com/office/powerpoint/2010/main" val="14477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9499" y="1190182"/>
            <a:ext cx="6310295" cy="4717932"/>
          </a:xfrm>
          <a:prstGeom prst="rect">
            <a:avLst/>
          </a:prstGeom>
        </p:spPr>
      </p:pic>
      <p:pic>
        <p:nvPicPr>
          <p:cNvPr id="3" name="Picture 2"/>
          <p:cNvPicPr>
            <a:picLocks noChangeAspect="1"/>
          </p:cNvPicPr>
          <p:nvPr/>
        </p:nvPicPr>
        <p:blipFill>
          <a:blip r:embed="rId4"/>
          <a:stretch>
            <a:fillRect/>
          </a:stretch>
        </p:blipFill>
        <p:spPr>
          <a:xfrm>
            <a:off x="6626870" y="1607575"/>
            <a:ext cx="5420281" cy="4059914"/>
          </a:xfrm>
          <a:prstGeom prst="rect">
            <a:avLst/>
          </a:prstGeom>
        </p:spPr>
      </p:pic>
    </p:spTree>
    <p:extLst>
      <p:ext uri="{BB962C8B-B14F-4D97-AF65-F5344CB8AC3E}">
        <p14:creationId xmlns:p14="http://schemas.microsoft.com/office/powerpoint/2010/main" val="2145005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3990" y="117987"/>
            <a:ext cx="4888157" cy="6548284"/>
          </a:xfrm>
          <a:prstGeom prst="rect">
            <a:avLst/>
          </a:prstGeom>
        </p:spPr>
      </p:pic>
      <p:pic>
        <p:nvPicPr>
          <p:cNvPr id="3" name="Picture 2"/>
          <p:cNvPicPr>
            <a:picLocks noChangeAspect="1"/>
          </p:cNvPicPr>
          <p:nvPr/>
        </p:nvPicPr>
        <p:blipFill>
          <a:blip r:embed="rId4"/>
          <a:stretch>
            <a:fillRect/>
          </a:stretch>
        </p:blipFill>
        <p:spPr>
          <a:xfrm>
            <a:off x="5842424" y="0"/>
            <a:ext cx="4953395" cy="6611413"/>
          </a:xfrm>
          <a:prstGeom prst="rect">
            <a:avLst/>
          </a:prstGeom>
        </p:spPr>
      </p:pic>
    </p:spTree>
    <p:extLst>
      <p:ext uri="{BB962C8B-B14F-4D97-AF65-F5344CB8AC3E}">
        <p14:creationId xmlns:p14="http://schemas.microsoft.com/office/powerpoint/2010/main" val="3792106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232" y="125360"/>
            <a:ext cx="4800549" cy="6437671"/>
          </a:xfrm>
          <a:prstGeom prst="rect">
            <a:avLst/>
          </a:prstGeom>
        </p:spPr>
      </p:pic>
      <p:pic>
        <p:nvPicPr>
          <p:cNvPr id="3" name="Picture 2"/>
          <p:cNvPicPr>
            <a:picLocks noChangeAspect="1"/>
          </p:cNvPicPr>
          <p:nvPr/>
        </p:nvPicPr>
        <p:blipFill>
          <a:blip r:embed="rId4"/>
          <a:stretch>
            <a:fillRect/>
          </a:stretch>
        </p:blipFill>
        <p:spPr>
          <a:xfrm>
            <a:off x="5623258" y="125360"/>
            <a:ext cx="4759607" cy="6376171"/>
          </a:xfrm>
          <a:prstGeom prst="rect">
            <a:avLst/>
          </a:prstGeom>
        </p:spPr>
      </p:pic>
    </p:spTree>
    <p:extLst>
      <p:ext uri="{BB962C8B-B14F-4D97-AF65-F5344CB8AC3E}">
        <p14:creationId xmlns:p14="http://schemas.microsoft.com/office/powerpoint/2010/main" val="2759152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8123" y="107652"/>
            <a:ext cx="7573296" cy="6640539"/>
          </a:xfrm>
          <a:prstGeom prst="rect">
            <a:avLst/>
          </a:prstGeom>
        </p:spPr>
      </p:pic>
    </p:spTree>
    <p:extLst>
      <p:ext uri="{BB962C8B-B14F-4D97-AF65-F5344CB8AC3E}">
        <p14:creationId xmlns:p14="http://schemas.microsoft.com/office/powerpoint/2010/main" val="7149885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7773</TotalTime>
  <Words>822</Words>
  <Application>Microsoft Office PowerPoint</Application>
  <PresentationFormat>Widescreen</PresentationFormat>
  <Paragraphs>141</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MV Boli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Irving</dc:creator>
  <cp:lastModifiedBy>Jim Irving</cp:lastModifiedBy>
  <cp:revision>28</cp:revision>
  <dcterms:created xsi:type="dcterms:W3CDTF">2017-05-14T23:44:17Z</dcterms:created>
  <dcterms:modified xsi:type="dcterms:W3CDTF">2018-05-22T15:15:34Z</dcterms:modified>
</cp:coreProperties>
</file>