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7" r:id="rId2"/>
    <p:sldId id="337" r:id="rId3"/>
    <p:sldId id="328" r:id="rId4"/>
    <p:sldId id="329" r:id="rId5"/>
    <p:sldId id="330" r:id="rId6"/>
    <p:sldId id="331" r:id="rId7"/>
    <p:sldId id="332" r:id="rId8"/>
    <p:sldId id="338" r:id="rId9"/>
    <p:sldId id="339" r:id="rId10"/>
    <p:sldId id="333" r:id="rId11"/>
    <p:sldId id="334" r:id="rId12"/>
    <p:sldId id="336" r:id="rId13"/>
    <p:sldId id="335" r:id="rId14"/>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0401" autoAdjust="0"/>
  </p:normalViewPr>
  <p:slideViewPr>
    <p:cSldViewPr>
      <p:cViewPr>
        <p:scale>
          <a:sx n="90" d="100"/>
          <a:sy n="90" d="100"/>
        </p:scale>
        <p:origin x="-5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532" y="-9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67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3" name="Date Placeholder 2"/>
          <p:cNvSpPr>
            <a:spLocks noGrp="1"/>
          </p:cNvSpPr>
          <p:nvPr>
            <p:ph type="dt" sz="quarter" idx="1"/>
          </p:nvPr>
        </p:nvSpPr>
        <p:spPr bwMode="auto">
          <a:xfrm>
            <a:off x="3884613" y="0"/>
            <a:ext cx="2971800" cy="4667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fld id="{9428E0BF-36A2-426D-BAC3-6A93E8A3117C}" type="datetimeFigureOut">
              <a:rPr lang="en-US"/>
              <a:pPr/>
              <a:t>3/7/2012</a:t>
            </a:fld>
            <a:endParaRPr lang="en-US"/>
          </a:p>
        </p:txBody>
      </p:sp>
      <p:sp>
        <p:nvSpPr>
          <p:cNvPr id="4" name="Footer Placeholder 3"/>
          <p:cNvSpPr>
            <a:spLocks noGrp="1"/>
          </p:cNvSpPr>
          <p:nvPr>
            <p:ph type="ftr" sz="quarter" idx="2"/>
          </p:nvPr>
        </p:nvSpPr>
        <p:spPr bwMode="auto">
          <a:xfrm>
            <a:off x="0" y="8845550"/>
            <a:ext cx="2971800" cy="466725"/>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5" name="Slide Number Placeholder 4"/>
          <p:cNvSpPr>
            <a:spLocks noGrp="1"/>
          </p:cNvSpPr>
          <p:nvPr>
            <p:ph type="sldNum" sz="quarter" idx="3"/>
          </p:nvPr>
        </p:nvSpPr>
        <p:spPr bwMode="auto">
          <a:xfrm>
            <a:off x="3884613" y="8845550"/>
            <a:ext cx="2971800" cy="466725"/>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E1B01470-2C98-496E-9738-C156FBC57A39}" type="slidenum">
              <a:rPr lang="en-US"/>
              <a:pPr/>
              <a:t>‹#›</a:t>
            </a:fld>
            <a:endParaRPr lang="en-US"/>
          </a:p>
        </p:txBody>
      </p:sp>
    </p:spTree>
    <p:extLst>
      <p:ext uri="{BB962C8B-B14F-4D97-AF65-F5344CB8AC3E}">
        <p14:creationId xmlns:p14="http://schemas.microsoft.com/office/powerpoint/2010/main" val="1438429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67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3884613" y="0"/>
            <a:ext cx="2971800" cy="4667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3559AE68-1BD3-4BEA-9941-6BD24D296688}" type="datetimeFigureOut">
              <a:rPr lang="en-US"/>
              <a:pPr/>
              <a:t>3/7/2012</a:t>
            </a:fld>
            <a:endParaRPr lang="en-US"/>
          </a:p>
        </p:txBody>
      </p:sp>
      <p:sp>
        <p:nvSpPr>
          <p:cNvPr id="4" name="Slide Image Placeholder 3"/>
          <p:cNvSpPr>
            <a:spLocks noGrp="1" noRot="1" noChangeAspect="1"/>
          </p:cNvSpPr>
          <p:nvPr>
            <p:ph type="sldImg" idx="2"/>
          </p:nvPr>
        </p:nvSpPr>
        <p:spPr>
          <a:xfrm>
            <a:off x="1101725" y="698500"/>
            <a:ext cx="4656138"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5800" y="4424363"/>
            <a:ext cx="5486400" cy="419100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45550"/>
            <a:ext cx="2971800" cy="466725"/>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84613" y="8845550"/>
            <a:ext cx="2971800" cy="466725"/>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22703CAA-6AEE-41EF-BEB6-819D3F462656}" type="slidenum">
              <a:rPr lang="en-US"/>
              <a:pPr/>
              <a:t>‹#›</a:t>
            </a:fld>
            <a:endParaRPr lang="en-US"/>
          </a:p>
        </p:txBody>
      </p:sp>
    </p:spTree>
    <p:extLst>
      <p:ext uri="{BB962C8B-B14F-4D97-AF65-F5344CB8AC3E}">
        <p14:creationId xmlns:p14="http://schemas.microsoft.com/office/powerpoint/2010/main" val="881483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p:txBody>
          <a:bodyPr/>
          <a:lstStyle/>
          <a:p>
            <a:r>
              <a:rPr lang="en-US" sz="1600" smtClean="0"/>
              <a:t>By:</a:t>
            </a:r>
          </a:p>
          <a:p>
            <a:r>
              <a:rPr lang="en-US" sz="1600" smtClean="0"/>
              <a:t>B/C Mark Brown (MCFD), Capt. Dave Jeffries (NPD), Lt. Ralph Pata (SRPD), </a:t>
            </a:r>
          </a:p>
          <a:p>
            <a:r>
              <a:rPr lang="en-US" sz="1600" smtClean="0"/>
              <a:t>Lt. Doug Pittman (MCSO), Manager Chris Reilly (Marin OES) and Manager Steve Hancock (SR-OES)</a:t>
            </a:r>
          </a:p>
          <a:p>
            <a:endParaRPr lang="en-US" smtClean="0"/>
          </a:p>
        </p:txBody>
      </p:sp>
      <p:sp>
        <p:nvSpPr>
          <p:cNvPr id="4" name="Slide Number Placeholder 3"/>
          <p:cNvSpPr>
            <a:spLocks noGrp="1"/>
          </p:cNvSpPr>
          <p:nvPr>
            <p:ph type="sldNum" sz="quarter" idx="5"/>
          </p:nvPr>
        </p:nvSpPr>
        <p:spPr>
          <a:noFill/>
        </p:spPr>
        <p:txBody>
          <a:bodyPr/>
          <a:lstStyle/>
          <a:p>
            <a:fld id="{FB2093B6-6436-4D2A-92FF-FD4DC37DD27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p:txBody>
          <a:bodyPr/>
          <a:lstStyle/>
          <a:p>
            <a:r>
              <a:rPr lang="en-US" sz="1400" smtClean="0"/>
              <a:t>This team can be deployed in one of three configurations:</a:t>
            </a:r>
          </a:p>
          <a:p>
            <a:r>
              <a:rPr lang="en-US" sz="1400" smtClean="0"/>
              <a:t>Local agency to maintain Incident Commander and Section Chiefs. IMT to provide additional Command Staff and Section Staff members, such as Logistics, Planning, RESTAT and SITSTAT.</a:t>
            </a:r>
          </a:p>
          <a:p>
            <a:r>
              <a:rPr lang="en-US" sz="1400" smtClean="0"/>
              <a:t>Local Agency to provide Incident Commander. IMT to provide remaining ICS staff.</a:t>
            </a:r>
          </a:p>
          <a:p>
            <a:r>
              <a:rPr lang="en-US" sz="1400" smtClean="0"/>
              <a:t>IMT to provide all staff, including Incident Commander. Local agency to provide a Agency Administrator to the Incident Commander or participate as a Unified Commander.</a:t>
            </a:r>
          </a:p>
          <a:p>
            <a:r>
              <a:rPr lang="en-US" sz="1400" smtClean="0"/>
              <a:t>All three configurations would be described and agreed to in writing with the standard agreements available to all agencies in advance. </a:t>
            </a:r>
          </a:p>
          <a:p>
            <a:r>
              <a:rPr lang="en-US" sz="1400" smtClean="0"/>
              <a:t>The IMT will consist of a single team, with members called out as needed. As with Mutual Aid, staff costs will be borne by the team member’s home agency. Should an event be subject to reimbursement, the agency having primary jurisdiction of the incident will work with all of the responding agencies to recoup any reimbursable costs.</a:t>
            </a:r>
          </a:p>
          <a:p>
            <a:endParaRPr lang="en-US" smtClean="0"/>
          </a:p>
        </p:txBody>
      </p:sp>
      <p:sp>
        <p:nvSpPr>
          <p:cNvPr id="4" name="Slide Number Placeholder 3"/>
          <p:cNvSpPr>
            <a:spLocks noGrp="1"/>
          </p:cNvSpPr>
          <p:nvPr>
            <p:ph type="sldNum" sz="quarter" idx="5"/>
          </p:nvPr>
        </p:nvSpPr>
        <p:spPr>
          <a:noFill/>
        </p:spPr>
        <p:txBody>
          <a:bodyPr/>
          <a:lstStyle/>
          <a:p>
            <a:fld id="{3524D66C-1F7B-4A8F-999B-BFF17302FB65}"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p:txBody>
          <a:bodyPr/>
          <a:lstStyle/>
          <a:p>
            <a:r>
              <a:rPr lang="en-US" sz="1600" smtClean="0"/>
              <a:t>Team members will be selected in the following manner:</a:t>
            </a:r>
          </a:p>
          <a:p>
            <a:r>
              <a:rPr lang="en-US" sz="1600" smtClean="0"/>
              <a:t>As openings are identified, they will be advertised to Marin agencies, including qualifications. Applicants will need to show support for their assignment to the team by their home agency.</a:t>
            </a:r>
          </a:p>
          <a:p>
            <a:r>
              <a:rPr lang="en-US" sz="1600" smtClean="0"/>
              <a:t>Applicants will be interviewed by current members of the IST/IMT with final selection by the Incident Commanders assigned to the IMT.</a:t>
            </a:r>
          </a:p>
          <a:p>
            <a:r>
              <a:rPr lang="en-US" sz="1600" smtClean="0"/>
              <a:t>Consideration will be made both for training and experience as well as to maintain a mix of Marin agencies and disciplines.</a:t>
            </a:r>
          </a:p>
          <a:p>
            <a:endParaRPr lang="en-US" smtClean="0"/>
          </a:p>
        </p:txBody>
      </p:sp>
      <p:sp>
        <p:nvSpPr>
          <p:cNvPr id="4" name="Slide Number Placeholder 3"/>
          <p:cNvSpPr>
            <a:spLocks noGrp="1"/>
          </p:cNvSpPr>
          <p:nvPr>
            <p:ph type="sldNum" sz="quarter" idx="5"/>
          </p:nvPr>
        </p:nvSpPr>
        <p:spPr>
          <a:noFill/>
        </p:spPr>
        <p:txBody>
          <a:bodyPr/>
          <a:lstStyle/>
          <a:p>
            <a:fld id="{374F431B-C28B-4C19-9A7A-EB3882F06412}"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275931"/>
            <a:ext cx="5486400" cy="4579937"/>
          </a:xfrm>
        </p:spPr>
        <p:txBody>
          <a:bodyPr/>
          <a:lstStyle/>
          <a:p>
            <a:pPr>
              <a:defRPr/>
            </a:pPr>
            <a:r>
              <a:rPr lang="en-US" sz="1500" u="sng" dirty="0" smtClean="0"/>
              <a:t>Timeline:</a:t>
            </a:r>
            <a:endParaRPr lang="en-US" sz="1500" dirty="0" smtClean="0"/>
          </a:p>
          <a:p>
            <a:pPr>
              <a:defRPr/>
            </a:pPr>
            <a:r>
              <a:rPr lang="en-US" sz="1500" dirty="0" smtClean="0"/>
              <a:t>We are proposing the following timeline:</a:t>
            </a:r>
          </a:p>
          <a:p>
            <a:pPr>
              <a:defRPr/>
            </a:pPr>
            <a:r>
              <a:rPr lang="en-US" sz="1500" dirty="0" smtClean="0"/>
              <a:t>Integrated Response Training</a:t>
            </a:r>
          </a:p>
          <a:p>
            <a:pPr lvl="1">
              <a:defRPr/>
            </a:pPr>
            <a:r>
              <a:rPr lang="en-US" sz="1500" dirty="0" smtClean="0"/>
              <a:t>Course Development – 		03/12 thru 10/12</a:t>
            </a:r>
          </a:p>
          <a:p>
            <a:pPr lvl="1">
              <a:defRPr/>
            </a:pPr>
            <a:r>
              <a:rPr lang="en-US" sz="1500" dirty="0" smtClean="0"/>
              <a:t>Course Offerings – 			10/12 thru 01/13</a:t>
            </a:r>
          </a:p>
          <a:p>
            <a:pPr lvl="1">
              <a:defRPr/>
            </a:pPr>
            <a:r>
              <a:rPr lang="en-US" sz="1500" dirty="0" smtClean="0"/>
              <a:t>Local Area Exercises – 		01/13 thru 04/13, then </a:t>
            </a:r>
            <a:r>
              <a:rPr lang="en-US" sz="1500" dirty="0" smtClean="0"/>
              <a:t>on-going</a:t>
            </a:r>
            <a:endParaRPr lang="en-US" sz="1500" dirty="0" smtClean="0"/>
          </a:p>
          <a:p>
            <a:pPr>
              <a:defRPr/>
            </a:pPr>
            <a:r>
              <a:rPr lang="en-US" sz="1500" dirty="0" smtClean="0"/>
              <a:t>Incident Management Team</a:t>
            </a:r>
          </a:p>
          <a:p>
            <a:pPr lvl="1">
              <a:defRPr/>
            </a:pPr>
            <a:r>
              <a:rPr lang="en-US" sz="1500" dirty="0" smtClean="0"/>
              <a:t>Add Law Enforcement Staff to existing IST – 	01/12 thru 03/12</a:t>
            </a:r>
          </a:p>
          <a:p>
            <a:pPr lvl="1">
              <a:defRPr/>
            </a:pPr>
            <a:r>
              <a:rPr lang="en-US" sz="1500" dirty="0" smtClean="0"/>
              <a:t>Initial Restructure of IST to IMT - 	03/12 thru 05/12</a:t>
            </a:r>
          </a:p>
          <a:p>
            <a:pPr lvl="1">
              <a:defRPr/>
            </a:pPr>
            <a:r>
              <a:rPr lang="en-US" sz="1500" dirty="0" smtClean="0"/>
              <a:t>Exercise IMT Concept - 		05/12 thru 09/12</a:t>
            </a:r>
          </a:p>
          <a:p>
            <a:pPr lvl="1">
              <a:defRPr/>
            </a:pPr>
            <a:r>
              <a:rPr lang="en-US" sz="1500" dirty="0" smtClean="0"/>
              <a:t>Complete Restructure of IMT - 		09/12 thru 12/12</a:t>
            </a:r>
          </a:p>
          <a:p>
            <a:pPr lvl="1">
              <a:defRPr/>
            </a:pPr>
            <a:r>
              <a:rPr lang="en-US" sz="1500" dirty="0" smtClean="0"/>
              <a:t>Participate in the planning of the America’s Cup as a training opportunity to aid in qualification of team </a:t>
            </a:r>
            <a:r>
              <a:rPr lang="en-US" sz="1500" dirty="0" smtClean="0"/>
              <a:t>members.</a:t>
            </a:r>
          </a:p>
          <a:p>
            <a:pPr>
              <a:defRPr/>
            </a:pPr>
            <a:r>
              <a:rPr lang="en-US" sz="1500" dirty="0" smtClean="0"/>
              <a:t>County-wide Protocols for Chief’s Associations -	By 09/12</a:t>
            </a:r>
          </a:p>
          <a:p>
            <a:pPr>
              <a:defRPr/>
            </a:pPr>
            <a:endParaRPr lang="en-US" dirty="0"/>
          </a:p>
        </p:txBody>
      </p:sp>
      <p:sp>
        <p:nvSpPr>
          <p:cNvPr id="4" name="Slide Number Placeholder 3"/>
          <p:cNvSpPr>
            <a:spLocks noGrp="1"/>
          </p:cNvSpPr>
          <p:nvPr>
            <p:ph type="sldNum" sz="quarter" idx="5"/>
          </p:nvPr>
        </p:nvSpPr>
        <p:spPr>
          <a:noFill/>
        </p:spPr>
        <p:txBody>
          <a:bodyPr/>
          <a:lstStyle/>
          <a:p>
            <a:fld id="{A475D680-543F-4DBF-BC38-F2FF174A1147}"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24363"/>
            <a:ext cx="5486400" cy="4579937"/>
          </a:xfrm>
        </p:spPr>
        <p:txBody>
          <a:bodyPr/>
          <a:lstStyle/>
          <a:p>
            <a:pPr>
              <a:defRPr/>
            </a:pPr>
            <a:r>
              <a:rPr lang="en-US" sz="1400" u="sng" dirty="0" smtClean="0"/>
              <a:t>County-Wide Protocols:</a:t>
            </a:r>
            <a:endParaRPr lang="en-US" sz="1400" dirty="0" smtClean="0"/>
          </a:p>
          <a:p>
            <a:pPr>
              <a:defRPr/>
            </a:pPr>
            <a:r>
              <a:rPr lang="en-US" sz="1400" dirty="0" smtClean="0"/>
              <a:t>We are proposing that all three Chiefs/Directors groups adopt a common protocol that will address:</a:t>
            </a:r>
          </a:p>
          <a:p>
            <a:pPr>
              <a:defRPr/>
            </a:pPr>
            <a:r>
              <a:rPr lang="en-US" sz="1400" dirty="0" smtClean="0"/>
              <a:t>An endorsement of integrated field response for agencies in Marin County.</a:t>
            </a:r>
          </a:p>
          <a:p>
            <a:pPr>
              <a:defRPr/>
            </a:pPr>
            <a:r>
              <a:rPr lang="en-US" sz="1400" dirty="0" smtClean="0"/>
              <a:t>An endorsement and support for the transition of the Incident Support Team to a Type III Incident Management Team.</a:t>
            </a:r>
          </a:p>
          <a:p>
            <a:pPr>
              <a:defRPr/>
            </a:pPr>
            <a:r>
              <a:rPr lang="en-US" sz="1400" dirty="0" smtClean="0"/>
              <a:t>To encourage agencies to consider the deployment of the IMT under any of the following circumstances:</a:t>
            </a:r>
          </a:p>
          <a:p>
            <a:pPr lvl="1">
              <a:defRPr/>
            </a:pPr>
            <a:r>
              <a:rPr lang="en-US" sz="1400" dirty="0" smtClean="0"/>
              <a:t>Once it is clear that an incident will involve multiple agencies and/or disciplines and will likely extend for several hours.</a:t>
            </a:r>
          </a:p>
          <a:p>
            <a:pPr lvl="1">
              <a:defRPr/>
            </a:pPr>
            <a:r>
              <a:rPr lang="en-US" sz="1400" dirty="0" smtClean="0"/>
              <a:t>Partial activation of the IMT to assist with planning for pre-planned events as appropriate.</a:t>
            </a:r>
          </a:p>
          <a:p>
            <a:pPr>
              <a:defRPr/>
            </a:pPr>
            <a:r>
              <a:rPr lang="en-US" sz="1400" dirty="0" smtClean="0"/>
              <a:t>Confirming that the primary agency having jurisdiction has the option, but not the obligation, to utilize the IMT at any of the three levels described above.</a:t>
            </a:r>
          </a:p>
          <a:p>
            <a:pPr>
              <a:defRPr/>
            </a:pPr>
            <a:r>
              <a:rPr lang="en-US" sz="1400" dirty="0" smtClean="0"/>
              <a:t>That staff costs for the IMT will be borne by the team members’ agencies, but that agencies will cooperate to seek reimbursement when it becomes available.</a:t>
            </a:r>
          </a:p>
          <a:p>
            <a:pPr>
              <a:defRPr/>
            </a:pPr>
            <a:endParaRPr lang="en-US" dirty="0"/>
          </a:p>
        </p:txBody>
      </p:sp>
      <p:sp>
        <p:nvSpPr>
          <p:cNvPr id="4" name="Slide Number Placeholder 3"/>
          <p:cNvSpPr>
            <a:spLocks noGrp="1"/>
          </p:cNvSpPr>
          <p:nvPr>
            <p:ph type="sldNum" sz="quarter" idx="5"/>
          </p:nvPr>
        </p:nvSpPr>
        <p:spPr>
          <a:noFill/>
        </p:spPr>
        <p:txBody>
          <a:bodyPr/>
          <a:lstStyle/>
          <a:p>
            <a:fld id="{2AEE9D12-1FC4-49B1-89D3-CD3826E7F732}"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p:txBody>
          <a:bodyPr/>
          <a:lstStyle/>
          <a:p>
            <a:r>
              <a:rPr lang="en-US" sz="1600" smtClean="0"/>
              <a:t>B/C Mark Brown (MCFD), </a:t>
            </a:r>
          </a:p>
          <a:p>
            <a:r>
              <a:rPr lang="en-US" sz="1600" smtClean="0"/>
              <a:t>Capt. Dave Jeffries (NPD), </a:t>
            </a:r>
          </a:p>
          <a:p>
            <a:r>
              <a:rPr lang="en-US" sz="1600" smtClean="0"/>
              <a:t>Lt. Ralph Pata (SRPD), </a:t>
            </a:r>
          </a:p>
          <a:p>
            <a:r>
              <a:rPr lang="en-US" sz="1600" smtClean="0"/>
              <a:t>Lt. Doug Pittman (MCSO), </a:t>
            </a:r>
          </a:p>
          <a:p>
            <a:r>
              <a:rPr lang="en-US" sz="1600" smtClean="0"/>
              <a:t>Manager Chris Reilly (Marin OES) and </a:t>
            </a:r>
          </a:p>
          <a:p>
            <a:r>
              <a:rPr lang="en-US" sz="1600" smtClean="0"/>
              <a:t>Manager Steve Hancock (SR-OES)</a:t>
            </a:r>
          </a:p>
          <a:p>
            <a:endParaRPr lang="en-US" smtClean="0"/>
          </a:p>
        </p:txBody>
      </p:sp>
      <p:sp>
        <p:nvSpPr>
          <p:cNvPr id="4" name="Slide Number Placeholder 3"/>
          <p:cNvSpPr>
            <a:spLocks noGrp="1"/>
          </p:cNvSpPr>
          <p:nvPr>
            <p:ph type="sldNum" sz="quarter" idx="5"/>
          </p:nvPr>
        </p:nvSpPr>
        <p:spPr>
          <a:noFill/>
        </p:spPr>
        <p:txBody>
          <a:bodyPr/>
          <a:lstStyle/>
          <a:p>
            <a:fld id="{E7E03CEE-A7EF-4252-A77D-DC1A52EB7D9B}"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r>
              <a:rPr lang="en-US" smtClean="0"/>
              <a:t> </a:t>
            </a:r>
          </a:p>
          <a:p>
            <a:r>
              <a:rPr lang="en-US" sz="1600" u="sng" smtClean="0"/>
              <a:t>Introduction:</a:t>
            </a:r>
            <a:endParaRPr lang="en-US" sz="1600" smtClean="0"/>
          </a:p>
          <a:p>
            <a:r>
              <a:rPr lang="en-US" sz="1600" smtClean="0"/>
              <a:t>	Following recent events, there was a discussion in Marin Law Enforcement regarding incident management at significant events. After some preliminary discussions, a group of local public safety managers met and discussed the issue and we are proposing a two-pronged approach to improving our ability within Marin County to respond to and command significant field incidents. It is important to point out that we are seeking an all-hazards, multi-agency, multi-discipline approach to this issue, which is why we are seeking the support of the Marin County Fire Chiefs, Marin County Police Chiefs and the Marin County Public Works Directors in the proposal itself and in the adoption of common protocols for all Marin County agencies.</a:t>
            </a:r>
          </a:p>
          <a:p>
            <a:endParaRPr lang="en-US" smtClean="0"/>
          </a:p>
        </p:txBody>
      </p:sp>
      <p:sp>
        <p:nvSpPr>
          <p:cNvPr id="4" name="Slide Number Placeholder 3"/>
          <p:cNvSpPr>
            <a:spLocks noGrp="1"/>
          </p:cNvSpPr>
          <p:nvPr>
            <p:ph type="sldNum" sz="quarter" idx="5"/>
          </p:nvPr>
        </p:nvSpPr>
        <p:spPr>
          <a:noFill/>
        </p:spPr>
        <p:txBody>
          <a:bodyPr/>
          <a:lstStyle/>
          <a:p>
            <a:fld id="{5DEB4006-4082-44D6-A20E-D6ADE148AD0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24363"/>
            <a:ext cx="5486400" cy="4579937"/>
          </a:xfrm>
        </p:spPr>
        <p:txBody>
          <a:bodyPr/>
          <a:lstStyle/>
          <a:p>
            <a:pPr>
              <a:defRPr/>
            </a:pPr>
            <a:r>
              <a:rPr lang="en-US" sz="1400" u="sng" dirty="0" smtClean="0"/>
              <a:t>Overview of the Two-Pronged Approach:</a:t>
            </a:r>
            <a:endParaRPr lang="en-US" sz="1400" dirty="0" smtClean="0"/>
          </a:p>
          <a:p>
            <a:pPr>
              <a:defRPr/>
            </a:pPr>
            <a:r>
              <a:rPr lang="en-US" sz="1400" dirty="0" smtClean="0"/>
              <a:t>	With the exception of pre-planned events, the significant events we are concerned with have an initial phase that can last for two to four hours followed by a secondary phase that can extend for additional hours or days until the third phase begins to wind down operations. Our proposal focuses on these first two phases.</a:t>
            </a:r>
          </a:p>
          <a:p>
            <a:pPr>
              <a:defRPr/>
            </a:pPr>
            <a:r>
              <a:rPr lang="en-US" sz="1400" dirty="0" smtClean="0"/>
              <a:t>	The first phase includes the initial response and mutual aid from available agencies. This portion of the response relies heavily on available supervisors and managers to organize and command. It is also a key period in establishing a strong response organization for a long-term event. Our proposal for this first phase is focused on those supervisors and managers that will be called upon to get this initial response organized in an effective and efficient manner through an Integrated Response Training program.</a:t>
            </a:r>
          </a:p>
          <a:p>
            <a:pPr>
              <a:defRPr/>
            </a:pPr>
            <a:r>
              <a:rPr lang="en-US" sz="1400" dirty="0" smtClean="0"/>
              <a:t>	The second phase begins after the initial response has been organized and it becomes apparent that the incident is likely to continue for several additional hours or longer. We believe this phase will normally begin between hour 3 and 5 of an incident. At this point, we propose the development and use of a Multi-Agency, Multi-Disciplinary Type III Incident Management Team to support long-term operations. </a:t>
            </a:r>
          </a:p>
          <a:p>
            <a:pPr>
              <a:defRPr/>
            </a:pPr>
            <a:endParaRPr lang="en-US" dirty="0"/>
          </a:p>
        </p:txBody>
      </p:sp>
      <p:sp>
        <p:nvSpPr>
          <p:cNvPr id="4" name="Slide Number Placeholder 3"/>
          <p:cNvSpPr>
            <a:spLocks noGrp="1"/>
          </p:cNvSpPr>
          <p:nvPr>
            <p:ph type="sldNum" sz="quarter" idx="5"/>
          </p:nvPr>
        </p:nvSpPr>
        <p:spPr>
          <a:noFill/>
        </p:spPr>
        <p:txBody>
          <a:bodyPr/>
          <a:lstStyle/>
          <a:p>
            <a:fld id="{976CD49E-F46F-463F-8268-AF4BC7FD6030}"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a:xfrm>
            <a:off x="685800" y="4424363"/>
            <a:ext cx="5486400" cy="4502150"/>
          </a:xfrm>
        </p:spPr>
        <p:txBody>
          <a:bodyPr/>
          <a:lstStyle/>
          <a:p>
            <a:r>
              <a:rPr lang="en-US" sz="1600" u="sng" smtClean="0"/>
              <a:t>Integrated Response Training:</a:t>
            </a:r>
            <a:endParaRPr lang="en-US" sz="1600" smtClean="0"/>
          </a:p>
          <a:p>
            <a:r>
              <a:rPr lang="en-US" sz="1600" smtClean="0"/>
              <a:t>	The Integrated Response Training will begin with three person teams from local jurisdictions attending a three day workshop. The team should consist of one employee each from the fire service, law enforcement and public works. This team will be taught how to develop table-top and functional exercises focused on the first few hours of an incident. The exercise training will be based on ICS principles and emphasize the need to integrate the response of different disciplines and agencies into a single response using Incident Commanders and Unified Command. In this process, we plan to introduce standardized exercise development processes and the use of standardized forms and procedures for all responders in these events. Participants will also be encouraged to recognize and use local resources from their jurisdictions, such as Emergency Operations Centers and Department Operations Centers as appropriate. </a:t>
            </a:r>
          </a:p>
          <a:p>
            <a:endParaRPr lang="en-US" smtClean="0"/>
          </a:p>
        </p:txBody>
      </p:sp>
      <p:sp>
        <p:nvSpPr>
          <p:cNvPr id="4" name="Slide Number Placeholder 3"/>
          <p:cNvSpPr>
            <a:spLocks noGrp="1"/>
          </p:cNvSpPr>
          <p:nvPr>
            <p:ph type="sldNum" sz="quarter" idx="5"/>
          </p:nvPr>
        </p:nvSpPr>
        <p:spPr>
          <a:noFill/>
        </p:spPr>
        <p:txBody>
          <a:bodyPr/>
          <a:lstStyle/>
          <a:p>
            <a:fld id="{4DB19D6B-E7FB-4631-9A94-E1423240440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p:txBody>
          <a:bodyPr/>
          <a:lstStyle/>
          <a:p>
            <a:r>
              <a:rPr lang="en-US" sz="1600" smtClean="0"/>
              <a:t>These Exercise Teams will then be expected to develop appropriate exercises for their jurisdictions, again, with emphasis on inviting outside agencies to participate. We believe it is critical to train these processes through hands on exercises that will place our supervisors and managers in the roles they may actually fill, rather than reliance on lecture presentations.</a:t>
            </a:r>
          </a:p>
          <a:p>
            <a:r>
              <a:rPr lang="en-US" sz="1600" smtClean="0"/>
              <a:t>	This three day Integrated Response Training course will be developed by Captain Jeffries (NPD). The course will be designed to be team taught, ideally with representatives from at least two disciplines, beginning in October, 2012.</a:t>
            </a:r>
          </a:p>
          <a:p>
            <a:endParaRPr lang="en-US" smtClean="0"/>
          </a:p>
        </p:txBody>
      </p:sp>
      <p:sp>
        <p:nvSpPr>
          <p:cNvPr id="4" name="Slide Number Placeholder 3"/>
          <p:cNvSpPr>
            <a:spLocks noGrp="1"/>
          </p:cNvSpPr>
          <p:nvPr>
            <p:ph type="sldNum" sz="quarter" idx="5"/>
          </p:nvPr>
        </p:nvSpPr>
        <p:spPr>
          <a:noFill/>
        </p:spPr>
        <p:txBody>
          <a:bodyPr/>
          <a:lstStyle/>
          <a:p>
            <a:fld id="{D2548D1F-F3CE-4AEC-86C1-6A1ADC68116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p:txBody>
          <a:bodyPr/>
          <a:lstStyle/>
          <a:p>
            <a:r>
              <a:rPr lang="en-US" sz="1600" u="sng" smtClean="0"/>
              <a:t>Incident Management Team:</a:t>
            </a:r>
            <a:endParaRPr lang="en-US" sz="1600" smtClean="0"/>
          </a:p>
          <a:p>
            <a:r>
              <a:rPr lang="en-US" sz="1600" smtClean="0"/>
              <a:t>	Currently, the county has an Incident Support Team made up primarily of Fire and DPW that was an offshoot of USAR. We are proposing that this Incident Support Team be reformulated as a Type III Incident Management Team staffed by local Fire, Police and Public Works officials. Battalion Chief Mark Brown (MCFD) will be the lead for this portion of the process. </a:t>
            </a:r>
          </a:p>
        </p:txBody>
      </p:sp>
      <p:sp>
        <p:nvSpPr>
          <p:cNvPr id="4" name="Slide Number Placeholder 3"/>
          <p:cNvSpPr>
            <a:spLocks noGrp="1"/>
          </p:cNvSpPr>
          <p:nvPr>
            <p:ph type="sldNum" sz="quarter" idx="5"/>
          </p:nvPr>
        </p:nvSpPr>
        <p:spPr>
          <a:noFill/>
        </p:spPr>
        <p:txBody>
          <a:bodyPr/>
          <a:lstStyle/>
          <a:p>
            <a:fld id="{FFBCE56C-4CDE-42A2-8687-A4D01B5A216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p:txBody>
          <a:bodyPr/>
          <a:lstStyle/>
          <a:p>
            <a:r>
              <a:rPr lang="en-US" sz="1600" u="sng" smtClean="0"/>
              <a:t>Incident Management Team:</a:t>
            </a:r>
            <a:endParaRPr lang="en-US" sz="1600" smtClean="0"/>
          </a:p>
          <a:p>
            <a:r>
              <a:rPr lang="en-US" smtClean="0"/>
              <a:t>As of March 2013, Cal Fire is reducing the number of their Type I Teams from 10 to 6</a:t>
            </a:r>
          </a:p>
          <a:p>
            <a:pPr marL="742950" lvl="1" indent="-285750"/>
            <a:r>
              <a:rPr lang="en-US" smtClean="0"/>
              <a:t>Previously they had 5 in the North, 5 in the South, 2 on call at once</a:t>
            </a:r>
          </a:p>
          <a:p>
            <a:pPr marL="742950" lvl="1" indent="-285750"/>
            <a:r>
              <a:rPr lang="en-US" smtClean="0"/>
              <a:t>When the reduction occurs, only 1 team on call for the whole state</a:t>
            </a:r>
          </a:p>
          <a:p>
            <a:pPr marL="742950" lvl="1" indent="-285750"/>
            <a:endParaRPr lang="en-US" smtClean="0"/>
          </a:p>
          <a:p>
            <a:pPr marL="742950" lvl="1" indent="-285750"/>
            <a:r>
              <a:rPr lang="en-US" sz="1600" smtClean="0"/>
              <a:t>This will significantly reduce the state’s ability to accommodate surge capacity in the IMT arena.  2008 as an example – four teams deployed, several Fed teams deployed.</a:t>
            </a:r>
          </a:p>
          <a:p>
            <a:pPr marL="742950" lvl="1" indent="-285750"/>
            <a:endParaRPr lang="en-US" sz="1600" smtClean="0"/>
          </a:p>
          <a:p>
            <a:pPr marL="742950" lvl="1" indent="-285750"/>
            <a:r>
              <a:rPr lang="en-US" sz="1600" smtClean="0"/>
              <a:t>This will likely leave Marin on its own for even longer during a regional event</a:t>
            </a:r>
          </a:p>
        </p:txBody>
      </p:sp>
      <p:sp>
        <p:nvSpPr>
          <p:cNvPr id="4" name="Slide Number Placeholder 3"/>
          <p:cNvSpPr txBox="1">
            <a:spLocks noGrp="1"/>
          </p:cNvSpPr>
          <p:nvPr/>
        </p:nvSpPr>
        <p:spPr bwMode="auto">
          <a:xfrm>
            <a:off x="3884613" y="8845550"/>
            <a:ext cx="2971800" cy="466725"/>
          </a:xfrm>
          <a:prstGeom prst="rect">
            <a:avLst/>
          </a:prstGeom>
          <a:noFill/>
          <a:ln w="9525">
            <a:noFill/>
            <a:miter lim="800000"/>
            <a:headEnd/>
            <a:tailEnd/>
          </a:ln>
        </p:spPr>
        <p:txBody>
          <a:bodyPr lIns="93177" tIns="46589" rIns="93177" bIns="46589" anchor="b"/>
          <a:lstStyle/>
          <a:p>
            <a:pPr algn="r" defTabSz="931863"/>
            <a:fld id="{F6C7DD11-67C7-48F5-953E-8892AFDADC48}" type="slidenum">
              <a:rPr lang="en-US" sz="1200">
                <a:latin typeface="Calibri" pitchFamily="34" charset="0"/>
              </a:rPr>
              <a:pPr algn="r" defTabSz="931863"/>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p:txBody>
          <a:bodyPr/>
          <a:lstStyle/>
          <a:p>
            <a:r>
              <a:rPr lang="en-US" sz="1600" u="sng" smtClean="0"/>
              <a:t>Incident Management Team:</a:t>
            </a:r>
          </a:p>
          <a:p>
            <a:endParaRPr lang="en-US" sz="1600" smtClean="0"/>
          </a:p>
          <a:p>
            <a:pPr>
              <a:spcBef>
                <a:spcPct val="0"/>
              </a:spcBef>
            </a:pPr>
            <a:r>
              <a:rPr lang="en-US" smtClean="0"/>
              <a:t>The direction given from the State and Federal authorities is to create more local Type III IMTs</a:t>
            </a:r>
          </a:p>
          <a:p>
            <a:r>
              <a:rPr lang="en-US" smtClean="0"/>
              <a:t>This aligns with our goal to transition the IST into an IMT</a:t>
            </a:r>
          </a:p>
          <a:p>
            <a:r>
              <a:rPr lang="en-US" smtClean="0"/>
              <a:t>Tremendous nationwide momentum in the creation of All-Hazards IMTs</a:t>
            </a:r>
          </a:p>
        </p:txBody>
      </p:sp>
      <p:sp>
        <p:nvSpPr>
          <p:cNvPr id="4" name="Slide Number Placeholder 3"/>
          <p:cNvSpPr txBox="1">
            <a:spLocks noGrp="1"/>
          </p:cNvSpPr>
          <p:nvPr/>
        </p:nvSpPr>
        <p:spPr bwMode="auto">
          <a:xfrm>
            <a:off x="3884613" y="8845550"/>
            <a:ext cx="2971800" cy="466725"/>
          </a:xfrm>
          <a:prstGeom prst="rect">
            <a:avLst/>
          </a:prstGeom>
          <a:noFill/>
          <a:ln w="9525">
            <a:noFill/>
            <a:miter lim="800000"/>
            <a:headEnd/>
            <a:tailEnd/>
          </a:ln>
        </p:spPr>
        <p:txBody>
          <a:bodyPr lIns="93177" tIns="46589" rIns="93177" bIns="46589" anchor="b"/>
          <a:lstStyle/>
          <a:p>
            <a:pPr algn="r" defTabSz="931863"/>
            <a:fld id="{54EC88E6-1374-4C81-986A-BF815C1E41F4}" type="slidenum">
              <a:rPr lang="en-US" sz="1200">
                <a:latin typeface="Calibri" pitchFamily="34" charset="0"/>
              </a:rPr>
              <a:pPr algn="r" defTabSz="931863"/>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130425"/>
            <a:ext cx="655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667000" y="38862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F03BC17-F3C7-4873-8D67-2BD39F0ECFE8}" type="datetimeFigureOut">
              <a:rPr lang="en-US"/>
              <a:pPr>
                <a:defRPr/>
              </a:pPr>
              <a:t>3/7/2012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02184DA-CED7-4F98-A5A6-63902ED597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6705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2027237"/>
            <a:ext cx="670560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C18C55C-3303-4BC5-AA62-33A9B5B1576D}" type="datetimeFigureOut">
              <a:rPr lang="en-US"/>
              <a:pPr>
                <a:defRPr/>
              </a:pPr>
              <a:t>3/7/2012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24F2022-7FB2-4A14-B4AF-8522BF2ADA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0"/>
            <a:ext cx="1828800" cy="53641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200" y="762000"/>
            <a:ext cx="48006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F24CE14-1529-4F45-B111-901BB65EE030}" type="datetimeFigureOut">
              <a:rPr lang="en-US"/>
              <a:pPr>
                <a:defRPr/>
              </a:pPr>
              <a:t>3/7/2012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6D54065-8159-42A5-A57D-C747FB424D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6781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905000" y="2027237"/>
            <a:ext cx="67818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684D2BF-9D0C-4130-8A01-CD2B22FE3EB7}" type="datetimeFigureOut">
              <a:rPr lang="en-US"/>
              <a:pPr>
                <a:defRPr/>
              </a:pPr>
              <a:t>3/7/2012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63C96D9-99C9-4444-9B26-C1F7B6170E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1199" y="4406900"/>
            <a:ext cx="6513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81199" y="2906713"/>
            <a:ext cx="6513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01FB853-4A4F-43DA-93BC-C5558CEFCFC6}" type="datetimeFigureOut">
              <a:rPr lang="en-US"/>
              <a:pPr>
                <a:defRPr/>
              </a:pPr>
              <a:t>3/7/2012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F902075-EA27-49CD-86C1-62D76D8868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6781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352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C131448-566C-4BD3-BD51-935D81BFAE49}" type="datetimeFigureOut">
              <a:rPr lang="en-US"/>
              <a:pPr>
                <a:defRPr/>
              </a:pPr>
              <a:t>3/7/2012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70DC70D-7838-43B2-A0BB-64A0E7DA2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6781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05000" y="1981200"/>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05000" y="2666999"/>
            <a:ext cx="3352800" cy="345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981200"/>
            <a:ext cx="3355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667001"/>
            <a:ext cx="3352800" cy="3459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A013073-3361-442E-8AEF-C47D2B2D3826}" type="datetimeFigureOut">
              <a:rPr lang="en-US"/>
              <a:pPr>
                <a:defRPr/>
              </a:pPr>
              <a:t>3/7/2012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E9BA745-6AD6-4371-A555-B84FECEE2E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6705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CCA2A84-7613-4DAC-AB37-B07FE8672CB5}" type="datetimeFigureOut">
              <a:rPr lang="en-US"/>
              <a:pPr>
                <a:defRPr/>
              </a:pPr>
              <a:t>3/7/2012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FFA9BCB-C3F7-44EC-9494-8799B8B971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EEBDABF-8874-4CD6-898B-2D02571B30C7}" type="datetimeFigureOut">
              <a:rPr lang="en-US"/>
              <a:pPr>
                <a:defRPr/>
              </a:pPr>
              <a:t>3/7/2012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3C01DA2-1615-4B18-8279-DDA7014C78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2855913" cy="914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00600" y="762000"/>
            <a:ext cx="388620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0" y="1676400"/>
            <a:ext cx="28559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33D0859-5013-4A97-B5A1-2E6E411D345D}" type="datetimeFigureOut">
              <a:rPr lang="en-US"/>
              <a:pPr>
                <a:defRPr/>
              </a:pPr>
              <a:t>3/7/2012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8314049-0242-415A-8182-4CA4B1614B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762000"/>
            <a:ext cx="5486400" cy="4038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514600" y="5410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AB17B6E-CC1E-40F9-9598-2053FE594278}" type="datetimeFigureOut">
              <a:rPr lang="en-US"/>
              <a:pPr>
                <a:defRPr/>
              </a:pPr>
              <a:t>3/7/2012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DF511E6-F5BB-43FA-B30F-7CB0895EF7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7620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828800" y="2027238"/>
            <a:ext cx="6858000" cy="414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3"/>
          <p:cNvPicPr>
            <a:picLocks noChangeAspect="1" noChangeArrowheads="1"/>
          </p:cNvPicPr>
          <p:nvPr/>
        </p:nvPicPr>
        <p:blipFill>
          <a:blip r:embed="rId13"/>
          <a:srcRect l="78999" t="12000" r="751" b="77335"/>
          <a:stretch>
            <a:fillRect/>
          </a:stretch>
        </p:blipFill>
        <p:spPr bwMode="auto">
          <a:xfrm>
            <a:off x="0" y="0"/>
            <a:ext cx="9144000" cy="708025"/>
          </a:xfrm>
          <a:prstGeom prst="rect">
            <a:avLst/>
          </a:prstGeom>
          <a:noFill/>
          <a:ln w="9525">
            <a:noFill/>
            <a:miter lim="800000"/>
            <a:headEnd/>
            <a:tailEnd/>
          </a:ln>
        </p:spPr>
      </p:pic>
      <p:pic>
        <p:nvPicPr>
          <p:cNvPr id="1029" name="Picture 3"/>
          <p:cNvPicPr>
            <a:picLocks noChangeAspect="1" noChangeArrowheads="1"/>
          </p:cNvPicPr>
          <p:nvPr/>
        </p:nvPicPr>
        <p:blipFill>
          <a:blip r:embed="rId14"/>
          <a:srcRect l="751" t="77335" r="78999" b="15446"/>
          <a:stretch>
            <a:fillRect/>
          </a:stretch>
        </p:blipFill>
        <p:spPr bwMode="auto">
          <a:xfrm>
            <a:off x="0" y="6248400"/>
            <a:ext cx="9144000" cy="609600"/>
          </a:xfrm>
          <a:prstGeom prst="rect">
            <a:avLst/>
          </a:prstGeom>
          <a:noFill/>
          <a:ln w="9525">
            <a:noFill/>
            <a:miter lim="800000"/>
            <a:headEnd/>
            <a:tailEnd/>
          </a:ln>
        </p:spPr>
      </p:pic>
      <p:sp>
        <p:nvSpPr>
          <p:cNvPr id="11" name="TextBox 10"/>
          <p:cNvSpPr txBox="1"/>
          <p:nvPr/>
        </p:nvSpPr>
        <p:spPr>
          <a:xfrm>
            <a:off x="76200" y="152400"/>
            <a:ext cx="4602163" cy="369888"/>
          </a:xfrm>
          <a:prstGeom prst="rect">
            <a:avLst/>
          </a:prstGeom>
          <a:noFill/>
        </p:spPr>
        <p:txBody>
          <a:bodyPr wrap="none">
            <a:spAutoFit/>
          </a:bodyPr>
          <a:lstStyle/>
          <a:p>
            <a:pPr fontAlgn="auto">
              <a:spcBef>
                <a:spcPts val="0"/>
              </a:spcBef>
              <a:spcAft>
                <a:spcPts val="0"/>
              </a:spcAft>
              <a:defRPr/>
            </a:pPr>
            <a:r>
              <a:rPr lang="en-US" b="1" dirty="0">
                <a:solidFill>
                  <a:schemeClr val="bg1"/>
                </a:solidFill>
                <a:latin typeface="+mn-lt"/>
              </a:rPr>
              <a:t>Marin County Incident Management Protocols</a:t>
            </a:r>
          </a:p>
        </p:txBody>
      </p:sp>
      <p:sp>
        <p:nvSpPr>
          <p:cNvPr id="12" name="TextBox 11"/>
          <p:cNvSpPr txBox="1"/>
          <p:nvPr/>
        </p:nvSpPr>
        <p:spPr>
          <a:xfrm>
            <a:off x="0" y="6400800"/>
            <a:ext cx="1366838" cy="369888"/>
          </a:xfrm>
          <a:prstGeom prst="rect">
            <a:avLst/>
          </a:prstGeom>
          <a:noFill/>
        </p:spPr>
        <p:txBody>
          <a:bodyPr wrap="none">
            <a:spAutoFit/>
          </a:bodyPr>
          <a:lstStyle/>
          <a:p>
            <a:pPr fontAlgn="auto">
              <a:spcBef>
                <a:spcPts val="0"/>
              </a:spcBef>
              <a:spcAft>
                <a:spcPts val="0"/>
              </a:spcAft>
              <a:defRPr/>
            </a:pPr>
            <a:r>
              <a:rPr lang="en-US" dirty="0">
                <a:solidFill>
                  <a:schemeClr val="bg1"/>
                </a:solidFill>
                <a:latin typeface="+mn-lt"/>
              </a:rPr>
              <a:t>March, 2012</a:t>
            </a:r>
          </a:p>
        </p:txBody>
      </p:sp>
      <p:sp>
        <p:nvSpPr>
          <p:cNvPr id="13" name="TextBox 12"/>
          <p:cNvSpPr txBox="1"/>
          <p:nvPr/>
        </p:nvSpPr>
        <p:spPr>
          <a:xfrm>
            <a:off x="4991100" y="6400800"/>
            <a:ext cx="4152900" cy="369888"/>
          </a:xfrm>
          <a:prstGeom prst="rect">
            <a:avLst/>
          </a:prstGeom>
          <a:noFill/>
        </p:spPr>
        <p:txBody>
          <a:bodyPr wrap="none">
            <a:spAutoFit/>
          </a:bodyPr>
          <a:lstStyle/>
          <a:p>
            <a:pPr fontAlgn="auto">
              <a:spcBef>
                <a:spcPts val="0"/>
              </a:spcBef>
              <a:spcAft>
                <a:spcPts val="0"/>
              </a:spcAft>
              <a:defRPr/>
            </a:pPr>
            <a:r>
              <a:rPr lang="en-US" dirty="0">
                <a:solidFill>
                  <a:schemeClr val="bg1"/>
                </a:solidFill>
                <a:latin typeface="+mn-lt"/>
              </a:rPr>
              <a:t>A Proposal for a Multi-Discipline Approach</a:t>
            </a:r>
          </a:p>
        </p:txBody>
      </p:sp>
      <p:pic>
        <p:nvPicPr>
          <p:cNvPr id="1033" name="Picture 1"/>
          <p:cNvPicPr>
            <a:picLocks noChangeAspect="1"/>
          </p:cNvPicPr>
          <p:nvPr userDrawn="1"/>
        </p:nvPicPr>
        <p:blipFill>
          <a:blip r:embed="rId15"/>
          <a:srcRect l="33594" t="-397" r="34650" b="397"/>
          <a:stretch>
            <a:fillRect/>
          </a:stretch>
        </p:blipFill>
        <p:spPr bwMode="auto">
          <a:xfrm>
            <a:off x="0" y="762000"/>
            <a:ext cx="1736725" cy="541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828800" y="914400"/>
            <a:ext cx="5562600" cy="2667000"/>
          </a:xfrm>
        </p:spPr>
        <p:txBody>
          <a:bodyPr/>
          <a:lstStyle/>
          <a:p>
            <a:r>
              <a:rPr lang="en-US" smtClean="0"/>
              <a:t>Marin County Incident Management Proposal: A Proposal for a Multi-Discipline Approach</a:t>
            </a:r>
          </a:p>
        </p:txBody>
      </p:sp>
      <p:sp>
        <p:nvSpPr>
          <p:cNvPr id="3" name="Subtitle 2"/>
          <p:cNvSpPr>
            <a:spLocks noGrp="1"/>
          </p:cNvSpPr>
          <p:nvPr>
            <p:ph type="subTitle" idx="1"/>
          </p:nvPr>
        </p:nvSpPr>
        <p:spPr>
          <a:xfrm>
            <a:off x="3429000" y="3962400"/>
            <a:ext cx="5562600" cy="2133600"/>
          </a:xfrm>
        </p:spPr>
        <p:txBody>
          <a:bodyPr/>
          <a:lstStyle/>
          <a:p>
            <a:pPr>
              <a:defRPr/>
            </a:pPr>
            <a:r>
              <a:rPr lang="en-US" dirty="0" smtClean="0"/>
              <a:t>A Presentation to the Marin County Fire Chiefs, Police Chiefs and Public Works Directors</a:t>
            </a:r>
          </a:p>
          <a:p>
            <a:pPr>
              <a:defRPr/>
            </a:pPr>
            <a:r>
              <a:rPr lang="en-US" dirty="0" smtClean="0"/>
              <a:t>March,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Incident Management Team: Suggested Deployments</a:t>
            </a:r>
          </a:p>
        </p:txBody>
      </p:sp>
      <p:sp>
        <p:nvSpPr>
          <p:cNvPr id="29698" name="Content Placeholder 2"/>
          <p:cNvSpPr>
            <a:spLocks noGrp="1"/>
          </p:cNvSpPr>
          <p:nvPr>
            <p:ph idx="1"/>
          </p:nvPr>
        </p:nvSpPr>
        <p:spPr>
          <a:xfrm>
            <a:off x="1905000" y="2027238"/>
            <a:ext cx="6781800" cy="4144962"/>
          </a:xfrm>
        </p:spPr>
        <p:txBody>
          <a:bodyPr/>
          <a:lstStyle/>
          <a:p>
            <a:r>
              <a:rPr lang="en-US" sz="2800" smtClean="0"/>
              <a:t>No mandate. Up to each jurisdiction to request.</a:t>
            </a:r>
          </a:p>
          <a:p>
            <a:r>
              <a:rPr lang="en-US" sz="2800" smtClean="0"/>
              <a:t>Minimal: Local agency to provide IC and Section Chiefs. IMT to provide all other ICS positions or any other variation.</a:t>
            </a:r>
          </a:p>
          <a:p>
            <a:r>
              <a:rPr lang="en-US" sz="2800" smtClean="0"/>
              <a:t>Partial: Local agency to provide IC. IMT to staff remaining ICS positions</a:t>
            </a:r>
          </a:p>
          <a:p>
            <a:r>
              <a:rPr lang="en-US" sz="2800" smtClean="0"/>
              <a:t>Full: IMT to fill all ICS positions and work with local agency representative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Incident Management Team: Selections</a:t>
            </a:r>
          </a:p>
        </p:txBody>
      </p:sp>
      <p:sp>
        <p:nvSpPr>
          <p:cNvPr id="31746" name="Content Placeholder 2"/>
          <p:cNvSpPr>
            <a:spLocks noGrp="1"/>
          </p:cNvSpPr>
          <p:nvPr>
            <p:ph idx="1"/>
          </p:nvPr>
        </p:nvSpPr>
        <p:spPr>
          <a:xfrm>
            <a:off x="1905000" y="2027238"/>
            <a:ext cx="7086600" cy="4144962"/>
          </a:xfrm>
        </p:spPr>
        <p:txBody>
          <a:bodyPr/>
          <a:lstStyle/>
          <a:p>
            <a:r>
              <a:rPr lang="en-US" smtClean="0"/>
              <a:t>Openings advertised to Marin agencies</a:t>
            </a:r>
          </a:p>
          <a:p>
            <a:r>
              <a:rPr lang="en-US" smtClean="0"/>
              <a:t>Home agency must endorse applicants</a:t>
            </a:r>
          </a:p>
          <a:p>
            <a:r>
              <a:rPr lang="en-US" smtClean="0"/>
              <a:t>Interview by current IMT, with selection by IMT Incident Commanders</a:t>
            </a:r>
          </a:p>
          <a:p>
            <a:r>
              <a:rPr lang="en-US" smtClean="0"/>
              <a:t>Focus on both current training and experience as well as maintaining a mix of agencies and disciplines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Proposed Timeline</a:t>
            </a:r>
          </a:p>
        </p:txBody>
      </p:sp>
      <p:sp>
        <p:nvSpPr>
          <p:cNvPr id="33794" name="Content Placeholder 2"/>
          <p:cNvSpPr>
            <a:spLocks noGrp="1"/>
          </p:cNvSpPr>
          <p:nvPr>
            <p:ph idx="1"/>
          </p:nvPr>
        </p:nvSpPr>
        <p:spPr>
          <a:xfrm>
            <a:off x="1905000" y="2027238"/>
            <a:ext cx="7239000" cy="4144962"/>
          </a:xfrm>
        </p:spPr>
        <p:txBody>
          <a:bodyPr/>
          <a:lstStyle/>
          <a:p>
            <a:r>
              <a:rPr lang="en-US" sz="2800" smtClean="0"/>
              <a:t>Integrated Field Response</a:t>
            </a:r>
          </a:p>
          <a:p>
            <a:pPr lvl="1"/>
            <a:r>
              <a:rPr lang="en-US" sz="2400" smtClean="0"/>
              <a:t>Development: 03/2012 – 10/2012</a:t>
            </a:r>
          </a:p>
          <a:p>
            <a:pPr lvl="1"/>
            <a:r>
              <a:rPr lang="en-US" sz="2400" smtClean="0"/>
              <a:t>Course Offerings: 10/2012 – 01/2013</a:t>
            </a:r>
          </a:p>
          <a:p>
            <a:pPr lvl="1"/>
            <a:r>
              <a:rPr lang="en-US" sz="2400" smtClean="0"/>
              <a:t>Local Exercises: 01/2013, then on-going</a:t>
            </a:r>
          </a:p>
          <a:p>
            <a:r>
              <a:rPr lang="en-US" sz="2800" smtClean="0"/>
              <a:t>Incident Management Team</a:t>
            </a:r>
          </a:p>
          <a:p>
            <a:pPr lvl="1"/>
            <a:r>
              <a:rPr lang="en-US" sz="2400" smtClean="0"/>
              <a:t>Add Law staff to IST: thru 03/2012</a:t>
            </a:r>
          </a:p>
          <a:p>
            <a:pPr lvl="1"/>
            <a:r>
              <a:rPr lang="en-US" sz="2400" smtClean="0"/>
              <a:t>Initial Restructure: 03/2102 – 05/2012</a:t>
            </a:r>
          </a:p>
          <a:p>
            <a:pPr lvl="1"/>
            <a:r>
              <a:rPr lang="en-US" sz="2400" smtClean="0"/>
              <a:t>Exercise IMT Concept: 05/2012 – 09/2012</a:t>
            </a:r>
          </a:p>
          <a:p>
            <a:pPr lvl="1"/>
            <a:r>
              <a:rPr lang="en-US" sz="2400" smtClean="0"/>
              <a:t>Complete Restructure: 09/2012 – 12/2012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Next Steps for You</a:t>
            </a:r>
          </a:p>
        </p:txBody>
      </p:sp>
      <p:sp>
        <p:nvSpPr>
          <p:cNvPr id="35842" name="Content Placeholder 2"/>
          <p:cNvSpPr>
            <a:spLocks noGrp="1"/>
          </p:cNvSpPr>
          <p:nvPr>
            <p:ph idx="1"/>
          </p:nvPr>
        </p:nvSpPr>
        <p:spPr>
          <a:xfrm>
            <a:off x="1905000" y="2027238"/>
            <a:ext cx="7086600" cy="4144962"/>
          </a:xfrm>
        </p:spPr>
        <p:txBody>
          <a:bodyPr/>
          <a:lstStyle/>
          <a:p>
            <a:r>
              <a:rPr lang="en-US" sz="2800" smtClean="0"/>
              <a:t>Endorsement of Integrated Field Response Course</a:t>
            </a:r>
          </a:p>
          <a:p>
            <a:r>
              <a:rPr lang="en-US" sz="2800" smtClean="0"/>
              <a:t>Endorsement of restructure of IST to Incident Management Team</a:t>
            </a:r>
          </a:p>
          <a:p>
            <a:r>
              <a:rPr lang="en-US" sz="2800" smtClean="0"/>
              <a:t>Policy recommendations: (Policy by 09/2012)</a:t>
            </a:r>
          </a:p>
          <a:p>
            <a:pPr lvl="1"/>
            <a:r>
              <a:rPr lang="en-US" sz="2400" smtClean="0"/>
              <a:t>IMT to be deployed – multi-hour response</a:t>
            </a:r>
          </a:p>
          <a:p>
            <a:pPr lvl="1"/>
            <a:r>
              <a:rPr lang="en-US" sz="2400" smtClean="0"/>
              <a:t>IMT to assist with pre-planned events</a:t>
            </a:r>
          </a:p>
          <a:p>
            <a:pPr lvl="1"/>
            <a:r>
              <a:rPr lang="en-US" sz="2400" smtClean="0"/>
              <a:t>Use of IMT is voluntary, but not required</a:t>
            </a:r>
          </a:p>
          <a:p>
            <a:pPr lvl="1"/>
            <a:r>
              <a:rPr lang="en-US" sz="2400" smtClean="0"/>
              <a:t>IMT Staff compensated by home agencies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The Proposal Team</a:t>
            </a:r>
          </a:p>
        </p:txBody>
      </p:sp>
      <p:sp>
        <p:nvSpPr>
          <p:cNvPr id="17410" name="Content Placeholder 2"/>
          <p:cNvSpPr>
            <a:spLocks noGrp="1"/>
          </p:cNvSpPr>
          <p:nvPr>
            <p:ph idx="1"/>
          </p:nvPr>
        </p:nvSpPr>
        <p:spPr>
          <a:xfrm>
            <a:off x="1828800" y="2027238"/>
            <a:ext cx="7162800" cy="4144962"/>
          </a:xfrm>
        </p:spPr>
        <p:txBody>
          <a:bodyPr/>
          <a:lstStyle/>
          <a:p>
            <a:r>
              <a:rPr lang="en-US" smtClean="0"/>
              <a:t>B/C Mark Brown, Marin County Fire</a:t>
            </a:r>
          </a:p>
          <a:p>
            <a:r>
              <a:rPr lang="en-US" smtClean="0"/>
              <a:t>Capt. Dave Jeffries, Novato Police</a:t>
            </a:r>
          </a:p>
          <a:p>
            <a:r>
              <a:rPr lang="en-US" smtClean="0"/>
              <a:t>Lt. Doug Pittman, Marin Sheriff</a:t>
            </a:r>
          </a:p>
          <a:p>
            <a:r>
              <a:rPr lang="en-US" smtClean="0"/>
              <a:t>Lt. Ralph Pata, San Rafael Police</a:t>
            </a:r>
          </a:p>
          <a:p>
            <a:r>
              <a:rPr lang="en-US" smtClean="0"/>
              <a:t>Manager Chris Reilly, Marin OES</a:t>
            </a:r>
          </a:p>
          <a:p>
            <a:r>
              <a:rPr lang="en-US" smtClean="0"/>
              <a:t>Manager Steve Hancock, San Rafael OES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Introduction</a:t>
            </a:r>
          </a:p>
        </p:txBody>
      </p:sp>
      <p:sp>
        <p:nvSpPr>
          <p:cNvPr id="19458" name="Content Placeholder 2"/>
          <p:cNvSpPr>
            <a:spLocks noGrp="1"/>
          </p:cNvSpPr>
          <p:nvPr>
            <p:ph idx="1"/>
          </p:nvPr>
        </p:nvSpPr>
        <p:spPr>
          <a:xfrm>
            <a:off x="1828800" y="2027238"/>
            <a:ext cx="7162800" cy="4144962"/>
          </a:xfrm>
        </p:spPr>
        <p:txBody>
          <a:bodyPr/>
          <a:lstStyle/>
          <a:p>
            <a:r>
              <a:rPr lang="en-US" smtClean="0"/>
              <a:t>Historical need and requirement for multi-jurisdiction Incident Management</a:t>
            </a:r>
          </a:p>
          <a:p>
            <a:r>
              <a:rPr lang="en-US" smtClean="0"/>
              <a:t>Experience has shown us that there exists a gap between our experiences and what we are capable of achieving</a:t>
            </a:r>
          </a:p>
          <a:p>
            <a:r>
              <a:rPr lang="en-US" smtClean="0"/>
              <a:t>It is critical to have a professional multi-discipline, multi-agency approach to emergency response and management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A Two-Pronged Approach</a:t>
            </a:r>
          </a:p>
        </p:txBody>
      </p:sp>
      <p:sp>
        <p:nvSpPr>
          <p:cNvPr id="21506" name="Content Placeholder 2"/>
          <p:cNvSpPr>
            <a:spLocks noGrp="1"/>
          </p:cNvSpPr>
          <p:nvPr>
            <p:ph idx="1"/>
          </p:nvPr>
        </p:nvSpPr>
        <p:spPr>
          <a:xfrm>
            <a:off x="1905000" y="2027238"/>
            <a:ext cx="7010400" cy="4144962"/>
          </a:xfrm>
        </p:spPr>
        <p:txBody>
          <a:bodyPr/>
          <a:lstStyle/>
          <a:p>
            <a:r>
              <a:rPr lang="en-US" smtClean="0"/>
              <a:t>Integrated Response Training Program</a:t>
            </a:r>
          </a:p>
          <a:p>
            <a:r>
              <a:rPr lang="en-US" smtClean="0"/>
              <a:t>Type III Incident Management Team</a:t>
            </a:r>
          </a:p>
          <a:p>
            <a:endParaRPr lang="en-US" smtClean="0"/>
          </a:p>
          <a:p>
            <a:r>
              <a:rPr lang="en-US" smtClean="0"/>
              <a:t>Both Prongs involve Fire, Law, and Public Works in a Joint Approach to meet Marin’s Incident Management needs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Integrated Response Training</a:t>
            </a:r>
          </a:p>
        </p:txBody>
      </p:sp>
      <p:sp>
        <p:nvSpPr>
          <p:cNvPr id="23554" name="Content Placeholder 2"/>
          <p:cNvSpPr>
            <a:spLocks noGrp="1"/>
          </p:cNvSpPr>
          <p:nvPr>
            <p:ph idx="1"/>
          </p:nvPr>
        </p:nvSpPr>
        <p:spPr>
          <a:xfrm>
            <a:off x="1905000" y="2027238"/>
            <a:ext cx="7086600" cy="4144962"/>
          </a:xfrm>
        </p:spPr>
        <p:txBody>
          <a:bodyPr/>
          <a:lstStyle/>
          <a:p>
            <a:r>
              <a:rPr lang="en-US" smtClean="0"/>
              <a:t>3 Day Course, Taught Locally</a:t>
            </a:r>
          </a:p>
          <a:p>
            <a:r>
              <a:rPr lang="en-US" smtClean="0"/>
              <a:t>Agencies to Send 1 Fire, 1 Law and 1 Public Works Supervisor/Manager</a:t>
            </a:r>
          </a:p>
          <a:p>
            <a:r>
              <a:rPr lang="en-US" smtClean="0"/>
              <a:t>Review Incident Command and Unified Command</a:t>
            </a:r>
          </a:p>
          <a:p>
            <a:r>
              <a:rPr lang="en-US" smtClean="0"/>
              <a:t>Develop Table Top Exercises</a:t>
            </a:r>
          </a:p>
          <a:p>
            <a:r>
              <a:rPr lang="en-US" smtClean="0"/>
              <a:t>Develop Functional Field Exercises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905000" y="762000"/>
            <a:ext cx="6934200" cy="1143000"/>
          </a:xfrm>
        </p:spPr>
        <p:txBody>
          <a:bodyPr/>
          <a:lstStyle/>
          <a:p>
            <a:r>
              <a:rPr lang="en-US" smtClean="0"/>
              <a:t>Integrated Response Training: Goals</a:t>
            </a:r>
          </a:p>
        </p:txBody>
      </p:sp>
      <p:sp>
        <p:nvSpPr>
          <p:cNvPr id="25602" name="Content Placeholder 2"/>
          <p:cNvSpPr>
            <a:spLocks noGrp="1"/>
          </p:cNvSpPr>
          <p:nvPr>
            <p:ph idx="1"/>
          </p:nvPr>
        </p:nvSpPr>
        <p:spPr>
          <a:xfrm>
            <a:off x="1905000" y="2027238"/>
            <a:ext cx="6781800" cy="4144962"/>
          </a:xfrm>
        </p:spPr>
        <p:txBody>
          <a:bodyPr/>
          <a:lstStyle/>
          <a:p>
            <a:r>
              <a:rPr lang="en-US" smtClean="0"/>
              <a:t>Jurisdictions to develop their own local, customized table top and field exercises</a:t>
            </a:r>
          </a:p>
          <a:p>
            <a:r>
              <a:rPr lang="en-US" smtClean="0"/>
              <a:t>Focus for all exercises is multi-discipline, multi-jurisdictional, all-hazard incident management</a:t>
            </a:r>
          </a:p>
          <a:p>
            <a:r>
              <a:rPr lang="en-US" smtClean="0"/>
              <a:t>Focus on the period from start up through the first 3 to 5 hours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Incident Management Team</a:t>
            </a:r>
          </a:p>
        </p:txBody>
      </p:sp>
      <p:sp>
        <p:nvSpPr>
          <p:cNvPr id="27650" name="Content Placeholder 2"/>
          <p:cNvSpPr>
            <a:spLocks noGrp="1"/>
          </p:cNvSpPr>
          <p:nvPr>
            <p:ph idx="1"/>
          </p:nvPr>
        </p:nvSpPr>
        <p:spPr>
          <a:xfrm>
            <a:off x="1905000" y="2027238"/>
            <a:ext cx="6781800" cy="4144962"/>
          </a:xfrm>
        </p:spPr>
        <p:txBody>
          <a:bodyPr/>
          <a:lstStyle/>
          <a:p>
            <a:r>
              <a:rPr lang="en-US" smtClean="0"/>
              <a:t>Restructure the current Incident Support Team as a Type III Incident Management Team</a:t>
            </a:r>
          </a:p>
          <a:p>
            <a:r>
              <a:rPr lang="en-US" smtClean="0"/>
              <a:t>Membership open to all disciplines and all agencies to share the load and distribute the expertise</a:t>
            </a:r>
          </a:p>
          <a:p>
            <a:r>
              <a:rPr lang="en-US" smtClean="0"/>
              <a:t>Mutual Aid Team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1905000" y="762000"/>
            <a:ext cx="6781800" cy="1143000"/>
          </a:xfrm>
        </p:spPr>
        <p:txBody>
          <a:bodyPr/>
          <a:lstStyle/>
          <a:p>
            <a:r>
              <a:rPr lang="en-US" smtClean="0"/>
              <a:t>Incident Management Team</a:t>
            </a:r>
          </a:p>
        </p:txBody>
      </p:sp>
      <p:sp>
        <p:nvSpPr>
          <p:cNvPr id="49155" name="Content Placeholder 2"/>
          <p:cNvSpPr>
            <a:spLocks noGrp="1"/>
          </p:cNvSpPr>
          <p:nvPr>
            <p:ph idx="4294967295"/>
          </p:nvPr>
        </p:nvSpPr>
        <p:spPr>
          <a:xfrm>
            <a:off x="1905000" y="2027238"/>
            <a:ext cx="6781800" cy="4144962"/>
          </a:xfrm>
        </p:spPr>
        <p:txBody>
          <a:bodyPr/>
          <a:lstStyle/>
          <a:p>
            <a:r>
              <a:rPr lang="en-US" smtClean="0"/>
              <a:t>As of March 2013, Cal Fire is reducing the number of their Type I Teams from 10 to 6</a:t>
            </a:r>
          </a:p>
          <a:p>
            <a:pPr lvl="1"/>
            <a:r>
              <a:rPr lang="en-US" smtClean="0"/>
              <a:t>Previously they had 5 in the North, 5 in the South, 2 on call at once</a:t>
            </a:r>
          </a:p>
          <a:p>
            <a:pPr lvl="1"/>
            <a:r>
              <a:rPr lang="en-US" smtClean="0"/>
              <a:t>When the reduction occurs, only 1 team on call for the whole state</a:t>
            </a:r>
          </a:p>
          <a:p>
            <a:r>
              <a:rPr lang="en-US" smtClean="0"/>
              <a:t>Federal teams are being reduced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1905000" y="762000"/>
            <a:ext cx="6781800" cy="1143000"/>
          </a:xfrm>
        </p:spPr>
        <p:txBody>
          <a:bodyPr/>
          <a:lstStyle/>
          <a:p>
            <a:r>
              <a:rPr lang="en-US" smtClean="0"/>
              <a:t>Incident Management Team</a:t>
            </a:r>
          </a:p>
        </p:txBody>
      </p:sp>
      <p:sp>
        <p:nvSpPr>
          <p:cNvPr id="51203" name="Content Placeholder 2"/>
          <p:cNvSpPr>
            <a:spLocks noGrp="1"/>
          </p:cNvSpPr>
          <p:nvPr>
            <p:ph idx="4294967295"/>
          </p:nvPr>
        </p:nvSpPr>
        <p:spPr>
          <a:xfrm>
            <a:off x="1905000" y="2027238"/>
            <a:ext cx="6781800" cy="4144962"/>
          </a:xfrm>
        </p:spPr>
        <p:txBody>
          <a:bodyPr/>
          <a:lstStyle/>
          <a:p>
            <a:r>
              <a:rPr lang="en-US" smtClean="0"/>
              <a:t>The direction given from the State and Federal authorities is to create more local Type III IMTs</a:t>
            </a:r>
          </a:p>
          <a:p>
            <a:r>
              <a:rPr lang="en-US" smtClean="0"/>
              <a:t>This aligns with our goal to transition the IST into an IMT</a:t>
            </a:r>
          </a:p>
          <a:p>
            <a:r>
              <a:rPr lang="en-US" smtClean="0"/>
              <a:t>Tremendous nationwide momentum in the creation of All-Hazards IMTs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IMS 2011 IDI L3 ICS Modu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NIMS 2011 IDI L3 ICS Module 2</Template>
  <TotalTime>303</TotalTime>
  <Words>1333</Words>
  <Application>Microsoft Office PowerPoint</Application>
  <PresentationFormat>On-screen Show (4:3)</PresentationFormat>
  <Paragraphs>150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NIMS 2011 IDI L3 ICS Module 2</vt:lpstr>
      <vt:lpstr>Marin County Incident Management Proposal: A Proposal for a Multi-Discipline Approach</vt:lpstr>
      <vt:lpstr>The Proposal Team</vt:lpstr>
      <vt:lpstr>Introduction</vt:lpstr>
      <vt:lpstr>A Two-Pronged Approach</vt:lpstr>
      <vt:lpstr>Integrated Response Training</vt:lpstr>
      <vt:lpstr>Integrated Response Training: Goals</vt:lpstr>
      <vt:lpstr>Incident Management Team</vt:lpstr>
      <vt:lpstr>Incident Management Team</vt:lpstr>
      <vt:lpstr>Incident Management Team</vt:lpstr>
      <vt:lpstr>Incident Management Team: Suggested Deployments</vt:lpstr>
      <vt:lpstr>Incident Management Team: Selections</vt:lpstr>
      <vt:lpstr>Proposed Timeline</vt:lpstr>
      <vt:lpstr>Next Steps for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Command because…</dc:title>
  <dc:creator>Dave Jeffries</dc:creator>
  <cp:lastModifiedBy>COM</cp:lastModifiedBy>
  <cp:revision>36</cp:revision>
  <dcterms:created xsi:type="dcterms:W3CDTF">2011-06-13T01:37:08Z</dcterms:created>
  <dcterms:modified xsi:type="dcterms:W3CDTF">2012-03-08T00:06:49Z</dcterms:modified>
</cp:coreProperties>
</file>